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7" r:id="rId2"/>
    <p:sldId id="304" r:id="rId3"/>
    <p:sldId id="319" r:id="rId4"/>
    <p:sldId id="320" r:id="rId5"/>
    <p:sldId id="321" r:id="rId6"/>
    <p:sldId id="317" r:id="rId7"/>
    <p:sldId id="322" r:id="rId8"/>
    <p:sldId id="306" r:id="rId9"/>
    <p:sldId id="312" r:id="rId10"/>
    <p:sldId id="31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A41A"/>
    <a:srgbClr val="FAC22D"/>
    <a:srgbClr val="2659AB"/>
    <a:srgbClr val="057ADA"/>
    <a:srgbClr val="C7C7FE"/>
    <a:srgbClr val="5F9AFF"/>
    <a:srgbClr val="5488F0"/>
    <a:srgbClr val="64A0FF"/>
    <a:srgbClr val="3F51B5"/>
    <a:srgbClr val="5771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4" autoAdjust="0"/>
    <p:restoredTop sz="94660"/>
  </p:normalViewPr>
  <p:slideViewPr>
    <p:cSldViewPr>
      <p:cViewPr varScale="1">
        <p:scale>
          <a:sx n="111" d="100"/>
          <a:sy n="111" d="100"/>
        </p:scale>
        <p:origin x="99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631660104986898"/>
          <c:y val="3.1250000000000036E-3"/>
          <c:w val="0.65093379708108989"/>
          <c:h val="0.99687510354599973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заключения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explosion val="5"/>
          <c:dPt>
            <c:idx val="0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33350" h="107950"/>
                <a:bevelB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50F-4C36-9CC9-BC4B06FF31F2}"/>
              </c:ext>
            </c:extLst>
          </c:dPt>
          <c:dPt>
            <c:idx val="1"/>
            <c:bubble3D val="0"/>
            <c:spPr>
              <a:solidFill>
                <a:srgbClr val="6699FF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20650" h="101600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50F-4C36-9CC9-BC4B06FF31F2}"/>
              </c:ext>
            </c:extLst>
          </c:dPt>
          <c:dPt>
            <c:idx val="2"/>
            <c:bubble3D val="0"/>
            <c:spPr>
              <a:gradFill flip="none" rotWithShape="1">
                <a:gsLst>
                  <a:gs pos="0">
                    <a:srgbClr val="CCCCFF">
                      <a:shade val="30000"/>
                      <a:satMod val="115000"/>
                    </a:srgbClr>
                  </a:gs>
                  <a:gs pos="50000">
                    <a:srgbClr val="CCCCFF">
                      <a:shade val="67500"/>
                      <a:satMod val="115000"/>
                    </a:srgbClr>
                  </a:gs>
                  <a:gs pos="100000">
                    <a:srgbClr val="CCCCFF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33350" h="101600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50F-4C36-9CC9-BC4B06FF31F2}"/>
              </c:ext>
            </c:extLst>
          </c:dPt>
          <c:cat>
            <c:strRef>
              <c:f>Лист1!$A$2:$A$4</c:f>
              <c:strCache>
                <c:ptCount val="3"/>
                <c:pt idx="0">
                  <c:v>ОРВ</c:v>
                </c:pt>
                <c:pt idx="1">
                  <c:v>экспертиза</c:v>
                </c:pt>
                <c:pt idx="2">
                  <c:v>ОФВ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13</c:v>
                </c:pt>
                <c:pt idx="1">
                  <c:v>2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50F-4C36-9CC9-BC4B06FF31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57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36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6698034505002065E-2"/>
          <c:y val="8.1950206997313826E-2"/>
          <c:w val="0.95996577651814163"/>
          <c:h val="0.9143894412520714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Отзывы</c:v>
                </c:pt>
              </c:strCache>
            </c:strRef>
          </c:tx>
          <c:spPr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/>
              <a:bevelB/>
              <a:contourClr>
                <a:srgbClr val="000000"/>
              </a:contourClr>
            </a:sp3d>
          </c:spPr>
          <c:explosion val="9"/>
          <c:dPt>
            <c:idx val="0"/>
            <c:bubble3D val="0"/>
            <c:spPr>
              <a:gradFill flip="none" rotWithShape="1">
                <a:gsLst>
                  <a:gs pos="0">
                    <a:srgbClr val="057ADA">
                      <a:shade val="30000"/>
                      <a:satMod val="115000"/>
                    </a:srgbClr>
                  </a:gs>
                  <a:gs pos="50000">
                    <a:srgbClr val="057ADA">
                      <a:shade val="67500"/>
                      <a:satMod val="115000"/>
                    </a:srgbClr>
                  </a:gs>
                  <a:gs pos="100000">
                    <a:srgbClr val="057ADA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n w="2540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 contourW="25400">
                <a:bevelT/>
                <a:bevelB/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AA52-48F8-8327-6ED693CB325A}"/>
              </c:ext>
            </c:extLst>
          </c:dPt>
          <c:dPt>
            <c:idx val="1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 w="2540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 contourW="25400">
                <a:bevelT/>
                <a:bevelB/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AA52-48F8-8327-6ED693CB325A}"/>
              </c:ext>
            </c:extLst>
          </c:dPt>
          <c:cat>
            <c:strRef>
              <c:f>Лист1!$A$2:$A$3</c:f>
              <c:strCache>
                <c:ptCount val="2"/>
                <c:pt idx="0">
                  <c:v>без предложений</c:v>
                </c:pt>
                <c:pt idx="1">
                  <c:v>с предложениями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150</c:v>
                </c:pt>
                <c:pt idx="1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A52-48F8-8327-6ED693CB32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99BA08-4DC4-478E-A113-25B5990006EF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3C3AC7-B28E-43F5-99F2-8B3ED099C5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468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652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110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341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534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2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368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775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449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131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328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DA816-AAAC-4520-804B-DFAD8AAF6B0F}" type="datetimeFigureOut">
              <a:rPr lang="ru-RU" smtClean="0"/>
              <a:pPr/>
              <a:t>17.03.2020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866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chart" Target="../charts/char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jpg"/><Relationship Id="rId7" Type="http://schemas.openxmlformats.org/officeDocument/2006/relationships/image" Target="../media/image21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g"/><Relationship Id="rId4" Type="http://schemas.openxmlformats.org/officeDocument/2006/relationships/image" Target="../media/image18.jpg"/><Relationship Id="rId9" Type="http://schemas.openxmlformats.org/officeDocument/2006/relationships/image" Target="../media/image23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emf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6" y="1772816"/>
            <a:ext cx="9169042" cy="2808312"/>
            <a:chOff x="-8346" y="1772816"/>
            <a:chExt cx="9169042" cy="2808312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-8346" y="1772816"/>
              <a:ext cx="9169042" cy="2757015"/>
            </a:xfrm>
            <a:prstGeom prst="rect">
              <a:avLst/>
            </a:prstGeom>
            <a:gradFill flip="none" rotWithShape="1">
              <a:gsLst>
                <a:gs pos="0">
                  <a:srgbClr val="0D2C5F"/>
                </a:gs>
                <a:gs pos="31000">
                  <a:srgbClr val="234783">
                    <a:shade val="67500"/>
                    <a:satMod val="115000"/>
                  </a:srgbClr>
                </a:gs>
                <a:gs pos="100000">
                  <a:srgbClr val="2256AA"/>
                </a:gs>
                <a:gs pos="68000">
                  <a:srgbClr val="234783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34783"/>
                </a:solidFill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0" y="1772816"/>
              <a:ext cx="9144000" cy="2808312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200" b="1" cap="all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ИТОГИ Проведения </a:t>
              </a:r>
              <a:endParaRPr lang="ru-RU" sz="3200" b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ru-RU" sz="3200" b="1" cap="all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ОРВ, </a:t>
              </a:r>
              <a:r>
                <a:rPr lang="ru-RU" sz="3200" b="1" cap="all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экспертизы </a:t>
              </a:r>
              <a:r>
                <a:rPr lang="ru-RU" sz="3200" b="1" cap="all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и ОФВ</a:t>
              </a:r>
              <a:endParaRPr lang="ru-RU" sz="3200" b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ru-RU" sz="2800" b="1" cap="all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в администрации города </a:t>
              </a:r>
              <a:r>
                <a:rPr lang="ru-RU" sz="2800" b="1" cap="all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Нижневартовска</a:t>
              </a:r>
            </a:p>
            <a:p>
              <a:pPr algn="ctr"/>
              <a:r>
                <a:rPr lang="ru-RU" sz="3200" b="1" cap="all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За 2019 год</a:t>
              </a:r>
              <a:endParaRPr lang="ru-RU" sz="3200" b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4184304" y="332492"/>
            <a:ext cx="792088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5148064" y="4882062"/>
            <a:ext cx="3744416" cy="1015663"/>
          </a:xfrm>
          <a:prstGeom prst="rect">
            <a:avLst/>
          </a:prstGeom>
          <a:noFill/>
          <a:effectLst>
            <a:outerShdw blurRad="50800" dist="38100" dir="906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63500" dir="8100000" algn="tr" rotWithShape="0">
                    <a:schemeClr val="bg1">
                      <a:lumMod val="8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Заместитель главы города </a:t>
            </a:r>
          </a:p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63500" dir="8100000" algn="tr" rotWithShape="0">
                    <a:schemeClr val="bg1">
                      <a:lumMod val="8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 экономике и финансам </a:t>
            </a:r>
          </a:p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63500" dir="8100000" algn="tr" rotWithShape="0">
                    <a:schemeClr val="bg1">
                      <a:lumMod val="8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Д.А. Кощенко</a:t>
            </a:r>
            <a:endParaRPr lang="ru-RU" sz="2000" b="1" dirty="0">
              <a:solidFill>
                <a:srgbClr val="002060"/>
              </a:solidFill>
              <a:effectLst>
                <a:outerShdw blurRad="50800" dist="63500" dir="8100000" algn="tr" rotWithShape="0">
                  <a:schemeClr val="bg1">
                    <a:lumMod val="85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91545" y="6198660"/>
            <a:ext cx="1944216" cy="523220"/>
          </a:xfrm>
          <a:prstGeom prst="rect">
            <a:avLst/>
          </a:prstGeom>
          <a:noFill/>
          <a:effectLst>
            <a:outerShdw blurRad="50800" dist="12700" dir="810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Нижневартовск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2020 год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0" y="4437112"/>
            <a:ext cx="9152348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Рисунок 1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4781951"/>
            <a:ext cx="2025068" cy="1659211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6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ОРВ В ЦИФРАХ /2019 год/ </a:t>
              </a:r>
              <a:endPara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aphicFrame>
        <p:nvGraphicFramePr>
          <p:cNvPr id="15" name="Диаграмма 14"/>
          <p:cNvGraphicFramePr/>
          <p:nvPr>
            <p:extLst>
              <p:ext uri="{D42A27DB-BD31-4B8C-83A1-F6EECF244321}">
                <p14:modId xmlns:p14="http://schemas.microsoft.com/office/powerpoint/2010/main" val="2381318031"/>
              </p:ext>
            </p:extLst>
          </p:nvPr>
        </p:nvGraphicFramePr>
        <p:xfrm>
          <a:off x="-756592" y="1984524"/>
          <a:ext cx="4896544" cy="3024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16" name="Группа 15"/>
          <p:cNvGrpSpPr/>
          <p:nvPr/>
        </p:nvGrpSpPr>
        <p:grpSpPr>
          <a:xfrm>
            <a:off x="3497438" y="1196752"/>
            <a:ext cx="1763756" cy="584775"/>
            <a:chOff x="3491880" y="1484784"/>
            <a:chExt cx="1763756" cy="584775"/>
          </a:xfrm>
        </p:grpSpPr>
        <p:sp>
          <p:nvSpPr>
            <p:cNvPr id="17" name="Выноска 2 (без границы) 16"/>
            <p:cNvSpPr/>
            <p:nvPr/>
          </p:nvSpPr>
          <p:spPr>
            <a:xfrm>
              <a:off x="3491880" y="1556792"/>
              <a:ext cx="1763756" cy="453739"/>
            </a:xfrm>
            <a:prstGeom prst="callout2">
              <a:avLst>
                <a:gd name="adj1" fmla="val 98499"/>
                <a:gd name="adj2" fmla="val 98958"/>
                <a:gd name="adj3" fmla="val 98499"/>
                <a:gd name="adj4" fmla="val 480"/>
                <a:gd name="adj5" fmla="val 195192"/>
                <a:gd name="adj6" fmla="val -79403"/>
              </a:avLst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28575" cap="sq">
              <a:solidFill>
                <a:srgbClr val="4A4154"/>
              </a:solidFill>
              <a:bevel/>
              <a:tailEnd type="diamond" w="lg" len="med"/>
            </a:ln>
            <a:effectLst>
              <a:outerShdw blurRad="50800" dist="889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491880" y="1484784"/>
              <a:ext cx="1698432" cy="5847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14 ОРВ</a:t>
              </a:r>
              <a:endPara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3497438" y="2601891"/>
            <a:ext cx="2791261" cy="584775"/>
            <a:chOff x="3796963" y="2794879"/>
            <a:chExt cx="2647245" cy="509556"/>
          </a:xfrm>
        </p:grpSpPr>
        <p:sp>
          <p:nvSpPr>
            <p:cNvPr id="20" name="Выноска 2 (без границы) 19"/>
            <p:cNvSpPr/>
            <p:nvPr/>
          </p:nvSpPr>
          <p:spPr>
            <a:xfrm>
              <a:off x="3822284" y="2869646"/>
              <a:ext cx="2312315" cy="420761"/>
            </a:xfrm>
            <a:prstGeom prst="callout2">
              <a:avLst>
                <a:gd name="adj1" fmla="val 98499"/>
                <a:gd name="adj2" fmla="val 98958"/>
                <a:gd name="adj3" fmla="val 98499"/>
                <a:gd name="adj4" fmla="val 480"/>
                <a:gd name="adj5" fmla="val 132222"/>
                <a:gd name="adj6" fmla="val -26176"/>
              </a:avLst>
            </a:prstGeom>
            <a:gradFill flip="none" rotWithShape="1">
              <a:gsLst>
                <a:gs pos="0">
                  <a:srgbClr val="6699FF">
                    <a:shade val="30000"/>
                    <a:satMod val="115000"/>
                  </a:srgbClr>
                </a:gs>
                <a:gs pos="50000">
                  <a:srgbClr val="6699FF">
                    <a:shade val="67500"/>
                    <a:satMod val="115000"/>
                  </a:srgbClr>
                </a:gs>
                <a:gs pos="100000">
                  <a:srgbClr val="6699FF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28575">
              <a:solidFill>
                <a:srgbClr val="4A4154"/>
              </a:solidFill>
              <a:tailEnd type="diamond" w="lg" len="med"/>
            </a:ln>
            <a:effectLst>
              <a:outerShdw blurRad="50800" dist="889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796963" y="2794879"/>
              <a:ext cx="2647245" cy="509556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 экспертизы</a:t>
              </a:r>
              <a:endPara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3527411" y="4077856"/>
            <a:ext cx="1763756" cy="584775"/>
            <a:chOff x="4082295" y="3874394"/>
            <a:chExt cx="1763756" cy="584775"/>
          </a:xfrm>
        </p:grpSpPr>
        <p:sp>
          <p:nvSpPr>
            <p:cNvPr id="23" name="Выноска 2 (без границы) 22"/>
            <p:cNvSpPr/>
            <p:nvPr/>
          </p:nvSpPr>
          <p:spPr>
            <a:xfrm>
              <a:off x="4082295" y="3955113"/>
              <a:ext cx="1763756" cy="429667"/>
            </a:xfrm>
            <a:prstGeom prst="callout2">
              <a:avLst>
                <a:gd name="adj1" fmla="val 98499"/>
                <a:gd name="adj2" fmla="val 98958"/>
                <a:gd name="adj3" fmla="val 98499"/>
                <a:gd name="adj4" fmla="val 480"/>
                <a:gd name="adj5" fmla="val 136266"/>
                <a:gd name="adj6" fmla="val -71919"/>
              </a:avLst>
            </a:prstGeom>
            <a:gradFill flip="none" rotWithShape="1">
              <a:gsLst>
                <a:gs pos="0">
                  <a:srgbClr val="CCCCFF">
                    <a:shade val="30000"/>
                    <a:satMod val="115000"/>
                  </a:srgbClr>
                </a:gs>
                <a:gs pos="50000">
                  <a:srgbClr val="CCCCFF">
                    <a:shade val="67500"/>
                    <a:satMod val="115000"/>
                  </a:srgbClr>
                </a:gs>
                <a:gs pos="100000">
                  <a:srgbClr val="CCCCFF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28575">
              <a:solidFill>
                <a:srgbClr val="4A4154"/>
              </a:solidFill>
              <a:tailEnd type="diamond" w="lg" len="med"/>
            </a:ln>
            <a:effectLst>
              <a:outerShdw blurRad="50800" dist="889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139952" y="3874394"/>
              <a:ext cx="1698432" cy="5847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15 ОФВ</a:t>
              </a:r>
              <a:endPara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5558019" y="1273156"/>
            <a:ext cx="3190445" cy="3154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5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Департамент образования</a:t>
            </a:r>
            <a:endParaRPr lang="ru-RU" sz="145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558019" y="1605066"/>
            <a:ext cx="3190445" cy="3154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5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Департамент ЖКХ</a:t>
            </a:r>
            <a:endParaRPr lang="ru-RU" sz="145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558019" y="1898190"/>
            <a:ext cx="3190445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5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Департамент экономического развития</a:t>
            </a:r>
            <a:endParaRPr lang="ru-RU" sz="145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9" name="Соединительная линия уступом 48"/>
          <p:cNvCxnSpPr/>
          <p:nvPr/>
        </p:nvCxnSpPr>
        <p:spPr>
          <a:xfrm>
            <a:off x="5255636" y="1289115"/>
            <a:ext cx="3342128" cy="347959"/>
          </a:xfrm>
          <a:prstGeom prst="bentConnector3">
            <a:avLst>
              <a:gd name="adj1" fmla="val 9218"/>
            </a:avLst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Соединительная линия уступом 57"/>
          <p:cNvCxnSpPr/>
          <p:nvPr/>
        </p:nvCxnSpPr>
        <p:spPr>
          <a:xfrm>
            <a:off x="5255636" y="1291496"/>
            <a:ext cx="3342128" cy="649935"/>
          </a:xfrm>
          <a:prstGeom prst="bentConnector3">
            <a:avLst>
              <a:gd name="adj1" fmla="val 9218"/>
            </a:avLst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Соединительная линия уступом 60"/>
          <p:cNvCxnSpPr/>
          <p:nvPr/>
        </p:nvCxnSpPr>
        <p:spPr>
          <a:xfrm>
            <a:off x="5255636" y="1273156"/>
            <a:ext cx="3342128" cy="1189514"/>
          </a:xfrm>
          <a:prstGeom prst="bentConnector3">
            <a:avLst>
              <a:gd name="adj1" fmla="val 9218"/>
            </a:avLst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6156175" y="2657900"/>
            <a:ext cx="3190445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5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Департамент </a:t>
            </a:r>
          </a:p>
          <a:p>
            <a:r>
              <a:rPr lang="ru-RU" sz="145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экономического развития</a:t>
            </a:r>
            <a:endParaRPr lang="ru-RU" sz="145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7" name="Соединительная линия уступом 76"/>
          <p:cNvCxnSpPr/>
          <p:nvPr/>
        </p:nvCxnSpPr>
        <p:spPr>
          <a:xfrm>
            <a:off x="5853793" y="2692490"/>
            <a:ext cx="3110695" cy="506230"/>
          </a:xfrm>
          <a:prstGeom prst="bentConnector3">
            <a:avLst>
              <a:gd name="adj1" fmla="val 10899"/>
            </a:avLst>
          </a:prstGeom>
          <a:ln w="19050">
            <a:solidFill>
              <a:srgbClr val="5F9A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6156175" y="3173449"/>
            <a:ext cx="3190445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5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Департамент общественных коммуникаций</a:t>
            </a:r>
            <a:endParaRPr lang="ru-RU" sz="145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5" name="Соединительная линия уступом 84"/>
          <p:cNvCxnSpPr/>
          <p:nvPr/>
        </p:nvCxnSpPr>
        <p:spPr>
          <a:xfrm>
            <a:off x="5956689" y="2699749"/>
            <a:ext cx="3007799" cy="1038180"/>
          </a:xfrm>
          <a:prstGeom prst="bentConnector3">
            <a:avLst>
              <a:gd name="adj1" fmla="val 7840"/>
            </a:avLst>
          </a:prstGeom>
          <a:ln w="19050">
            <a:solidFill>
              <a:srgbClr val="5F9A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6156175" y="3726274"/>
            <a:ext cx="3190445" cy="3154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5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Департамент ЖКХ</a:t>
            </a:r>
            <a:endParaRPr lang="ru-RU" sz="145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93" name="Соединительная линия уступом 92"/>
          <p:cNvCxnSpPr/>
          <p:nvPr/>
        </p:nvCxnSpPr>
        <p:spPr>
          <a:xfrm>
            <a:off x="5956689" y="2699749"/>
            <a:ext cx="3007799" cy="1365079"/>
          </a:xfrm>
          <a:prstGeom prst="bentConnector3">
            <a:avLst>
              <a:gd name="adj1" fmla="val 7840"/>
            </a:avLst>
          </a:prstGeom>
          <a:ln w="19050">
            <a:solidFill>
              <a:srgbClr val="5F9A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/>
          <p:cNvSpPr txBox="1"/>
          <p:nvPr/>
        </p:nvSpPr>
        <p:spPr>
          <a:xfrm>
            <a:off x="5630027" y="4159001"/>
            <a:ext cx="3190445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5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Департамент </a:t>
            </a:r>
          </a:p>
          <a:p>
            <a:r>
              <a:rPr lang="ru-RU" sz="145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экономического развития</a:t>
            </a:r>
          </a:p>
        </p:txBody>
      </p:sp>
      <p:cxnSp>
        <p:nvCxnSpPr>
          <p:cNvPr id="99" name="Соединительная линия уступом 98"/>
          <p:cNvCxnSpPr/>
          <p:nvPr/>
        </p:nvCxnSpPr>
        <p:spPr>
          <a:xfrm>
            <a:off x="5262056" y="4173275"/>
            <a:ext cx="3566227" cy="530704"/>
          </a:xfrm>
          <a:prstGeom prst="bentConnector3">
            <a:avLst>
              <a:gd name="adj1" fmla="val 11055"/>
            </a:avLst>
          </a:prstGeom>
          <a:ln w="19050">
            <a:solidFill>
              <a:srgbClr val="C7C7F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5630027" y="4703979"/>
            <a:ext cx="3334461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5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Департамент </a:t>
            </a:r>
            <a:r>
              <a:rPr lang="ru-RU" sz="145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муниципальной собственности и земельных ресурсов</a:t>
            </a:r>
            <a:endParaRPr lang="ru-RU" sz="145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3" name="Соединительная линия уступом 102"/>
          <p:cNvCxnSpPr/>
          <p:nvPr/>
        </p:nvCxnSpPr>
        <p:spPr>
          <a:xfrm>
            <a:off x="5282479" y="4163854"/>
            <a:ext cx="3537993" cy="1078734"/>
          </a:xfrm>
          <a:prstGeom prst="bentConnector3">
            <a:avLst>
              <a:gd name="adj1" fmla="val 10745"/>
            </a:avLst>
          </a:prstGeom>
          <a:ln w="19050">
            <a:solidFill>
              <a:srgbClr val="C7C7F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TextBox 111"/>
          <p:cNvSpPr txBox="1"/>
          <p:nvPr/>
        </p:nvSpPr>
        <p:spPr>
          <a:xfrm>
            <a:off x="5637516" y="5237735"/>
            <a:ext cx="3190445" cy="3154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5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Департамент строительства</a:t>
            </a:r>
            <a:endParaRPr lang="ru-RU" sz="145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13" name="Соединительная линия уступом 112"/>
          <p:cNvCxnSpPr/>
          <p:nvPr/>
        </p:nvCxnSpPr>
        <p:spPr>
          <a:xfrm>
            <a:off x="5289968" y="4169696"/>
            <a:ext cx="3545482" cy="1406593"/>
          </a:xfrm>
          <a:prstGeom prst="bentConnector3">
            <a:avLst>
              <a:gd name="adj1" fmla="val 10584"/>
            </a:avLst>
          </a:prstGeom>
          <a:ln w="19050">
            <a:solidFill>
              <a:srgbClr val="C7C7F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TextBox 120"/>
          <p:cNvSpPr txBox="1"/>
          <p:nvPr/>
        </p:nvSpPr>
        <p:spPr>
          <a:xfrm>
            <a:off x="5652494" y="5589553"/>
            <a:ext cx="3190445" cy="3154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5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Департамент ЖКХ</a:t>
            </a:r>
            <a:endParaRPr lang="ru-RU" sz="145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22" name="Соединительная линия уступом 121"/>
          <p:cNvCxnSpPr/>
          <p:nvPr/>
        </p:nvCxnSpPr>
        <p:spPr>
          <a:xfrm>
            <a:off x="5339992" y="4171113"/>
            <a:ext cx="3510436" cy="1756994"/>
          </a:xfrm>
          <a:prstGeom prst="bentConnector3">
            <a:avLst>
              <a:gd name="adj1" fmla="val 9208"/>
            </a:avLst>
          </a:prstGeom>
          <a:ln w="19050">
            <a:solidFill>
              <a:srgbClr val="C7C7F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5657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75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75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25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25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0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275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40" grpId="0"/>
      <p:bldP spid="43" grpId="0"/>
      <p:bldP spid="44" grpId="0"/>
      <p:bldP spid="76" grpId="0"/>
      <p:bldP spid="84" grpId="0"/>
      <p:bldP spid="92" grpId="0"/>
      <p:bldP spid="98" grpId="0"/>
      <p:bldP spid="102" grpId="0"/>
      <p:bldP spid="112" grpId="0"/>
      <p:bldP spid="1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33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ВЫДАННЫЕ ЗАКЛЮЧЕНИЯ</a:t>
              </a:r>
              <a:r>
                <a:rPr kumimoji="0" lang="ru-RU" sz="33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/2019 год/ </a:t>
              </a:r>
              <a:endParaRPr kumimoji="0" lang="ru-RU" sz="3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3131840" y="4038163"/>
            <a:ext cx="5832648" cy="2615760"/>
            <a:chOff x="3203848" y="4038163"/>
            <a:chExt cx="5832648" cy="2615760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9292" y="4289632"/>
              <a:ext cx="3217204" cy="236429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42" name="TextBox 41"/>
            <p:cNvSpPr txBox="1"/>
            <p:nvPr/>
          </p:nvSpPr>
          <p:spPr>
            <a:xfrm>
              <a:off x="3203848" y="4038163"/>
              <a:ext cx="2606726" cy="830997"/>
            </a:xfrm>
            <a:prstGeom prst="rect">
              <a:avLst/>
            </a:prstGeom>
            <a:noFill/>
            <a:ln w="28575">
              <a:solidFill>
                <a:srgbClr val="FF5050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Выдано</a:t>
              </a:r>
            </a:p>
            <a:p>
              <a:pPr algn="ctr"/>
              <a:r>
                <a:rPr lang="ru-RU" sz="24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31 заключение</a:t>
              </a:r>
              <a:endPara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2987824" y="5669917"/>
            <a:ext cx="2706544" cy="681650"/>
            <a:chOff x="3203848" y="5669917"/>
            <a:chExt cx="2706544" cy="681650"/>
          </a:xfrm>
        </p:grpSpPr>
        <p:sp>
          <p:nvSpPr>
            <p:cNvPr id="41" name="TextBox 40"/>
            <p:cNvSpPr txBox="1"/>
            <p:nvPr/>
          </p:nvSpPr>
          <p:spPr>
            <a:xfrm>
              <a:off x="3875347" y="5742278"/>
              <a:ext cx="2035045" cy="523220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ru-RU" sz="2400" b="1" u="sng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</a:t>
              </a:r>
              <a:r>
                <a:rPr lang="ru-RU" sz="2800" b="1" u="sng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отрицательные</a:t>
              </a:r>
              <a:endParaRPr lang="ru-RU" sz="20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14" t="4115" r="61812" b="22717"/>
            <a:stretch/>
          </p:blipFill>
          <p:spPr>
            <a:xfrm>
              <a:off x="3203848" y="5669917"/>
              <a:ext cx="527484" cy="681650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2999330" y="4966421"/>
            <a:ext cx="2811200" cy="703496"/>
            <a:chOff x="3215354" y="4966421"/>
            <a:chExt cx="2811200" cy="703496"/>
          </a:xfrm>
        </p:grpSpPr>
        <p:sp>
          <p:nvSpPr>
            <p:cNvPr id="37" name="TextBox 36"/>
            <p:cNvSpPr txBox="1"/>
            <p:nvPr/>
          </p:nvSpPr>
          <p:spPr>
            <a:xfrm>
              <a:off x="3851920" y="5208252"/>
              <a:ext cx="217463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29</a:t>
              </a:r>
              <a:r>
                <a:rPr lang="ru-RU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положительные</a:t>
              </a:r>
              <a:endParaRPr lang="ru-RU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6" name="Рисунок 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813" r="-400" b="22717"/>
            <a:stretch/>
          </p:blipFill>
          <p:spPr>
            <a:xfrm>
              <a:off x="3215354" y="4966421"/>
              <a:ext cx="636566" cy="673931"/>
            </a:xfrm>
            <a:prstGeom prst="rect">
              <a:avLst/>
            </a:prstGeom>
          </p:spPr>
        </p:pic>
      </p:grpSp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1" t="25947" r="4725" b="25612"/>
          <a:stretch/>
        </p:blipFill>
        <p:spPr>
          <a:xfrm>
            <a:off x="-8347" y="1828748"/>
            <a:ext cx="3140187" cy="1268412"/>
          </a:xfrm>
          <a:prstGeom prst="rect">
            <a:avLst/>
          </a:prstGeom>
          <a:noFill/>
          <a:ln w="12700">
            <a:noFill/>
          </a:ln>
          <a:effectLst/>
        </p:spPr>
      </p:pic>
      <p:grpSp>
        <p:nvGrpSpPr>
          <p:cNvPr id="14" name="Группа 13"/>
          <p:cNvGrpSpPr/>
          <p:nvPr/>
        </p:nvGrpSpPr>
        <p:grpSpPr>
          <a:xfrm>
            <a:off x="2893178" y="1258913"/>
            <a:ext cx="5927294" cy="1089968"/>
            <a:chOff x="2893178" y="1258913"/>
            <a:chExt cx="5927294" cy="1089968"/>
          </a:xfrm>
        </p:grpSpPr>
        <p:sp>
          <p:nvSpPr>
            <p:cNvPr id="35" name="AutoShape 3"/>
            <p:cNvSpPr>
              <a:spLocks noChangeArrowheads="1"/>
            </p:cNvSpPr>
            <p:nvPr/>
          </p:nvSpPr>
          <p:spPr bwMode="gray">
            <a:xfrm>
              <a:off x="2893178" y="1258913"/>
              <a:ext cx="5927294" cy="1089968"/>
            </a:xfrm>
            <a:prstGeom prst="roundRect">
              <a:avLst>
                <a:gd name="adj" fmla="val 1989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 algn="ctr">
              <a:solidFill>
                <a:srgbClr val="2659AB"/>
              </a:solidFill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2968238" y="1474914"/>
              <a:ext cx="1585513" cy="7009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noFill/>
              </a:endParaRPr>
            </a:p>
          </p:txBody>
        </p:sp>
        <p:sp>
          <p:nvSpPr>
            <p:cNvPr id="39" name="Text Box 12"/>
            <p:cNvSpPr txBox="1">
              <a:spLocks noChangeArrowheads="1"/>
            </p:cNvSpPr>
            <p:nvPr/>
          </p:nvSpPr>
          <p:spPr bwMode="auto">
            <a:xfrm>
              <a:off x="3033395" y="1475434"/>
              <a:ext cx="1584177" cy="729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eaLnBrk="0" hangingPunct="0">
                <a:lnSpc>
                  <a:spcPct val="70000"/>
                </a:lnSpc>
                <a:spcBef>
                  <a:spcPct val="50000"/>
                </a:spcBef>
              </a:pPr>
              <a:r>
                <a:rPr lang="ru-RU" altLang="ru-RU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</a:t>
              </a:r>
              <a:r>
                <a:rPr lang="ru-RU" altLang="ru-RU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заключения:</a:t>
              </a:r>
            </a:p>
            <a:p>
              <a:pPr eaLnBrk="0" hangingPunct="0">
                <a:lnSpc>
                  <a:spcPct val="70000"/>
                </a:lnSpc>
                <a:spcBef>
                  <a:spcPct val="50000"/>
                </a:spcBef>
              </a:pPr>
              <a:r>
                <a:rPr lang="ru-RU" altLang="ru-RU" sz="12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1 - отрицательное</a:t>
              </a:r>
            </a:p>
            <a:p>
              <a:pPr eaLnBrk="0" hangingPunct="0">
                <a:lnSpc>
                  <a:spcPct val="70000"/>
                </a:lnSpc>
                <a:spcBef>
                  <a:spcPct val="50000"/>
                </a:spcBef>
              </a:pPr>
              <a:r>
                <a:rPr lang="ru-RU" altLang="ru-RU" sz="12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1 - положительное</a:t>
              </a:r>
              <a:endParaRPr lang="en-US" altLang="ru-RU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" name="Половина рамки 11"/>
            <p:cNvSpPr/>
            <p:nvPr/>
          </p:nvSpPr>
          <p:spPr>
            <a:xfrm rot="8108177">
              <a:off x="4485349" y="1641666"/>
              <a:ext cx="382991" cy="387688"/>
            </a:xfrm>
            <a:prstGeom prst="halfFrame">
              <a:avLst>
                <a:gd name="adj1" fmla="val 29387"/>
                <a:gd name="adj2" fmla="val 33333"/>
              </a:avLst>
            </a:prstGeom>
            <a:solidFill>
              <a:srgbClr val="FF0000"/>
            </a:solidFill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43" name="Text Box 12"/>
            <p:cNvSpPr txBox="1">
              <a:spLocks noChangeArrowheads="1"/>
            </p:cNvSpPr>
            <p:nvPr/>
          </p:nvSpPr>
          <p:spPr bwMode="auto">
            <a:xfrm>
              <a:off x="4786549" y="1340768"/>
              <a:ext cx="4033923" cy="10068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>
                <a:lnSpc>
                  <a:spcPct val="70000"/>
                </a:lnSpc>
                <a:spcBef>
                  <a:spcPct val="50000"/>
                </a:spcBef>
              </a:pPr>
              <a:r>
                <a:rPr lang="ru-RU" sz="1400" i="1" dirty="0">
                  <a:solidFill>
                    <a:srgbClr val="002060"/>
                  </a:solidFill>
                </a:rPr>
                <a:t>Об утверждении Порядка определения объема и предоставления субсидий юридическим лицам  и индивидуальным предпринимателям на обеспечение организации отдыха детей в каникулярное время в лагерях с дневным пребыванием</a:t>
              </a:r>
              <a:endParaRPr lang="en-US" altLang="ru-RU" sz="1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2893178" y="2426054"/>
            <a:ext cx="5927294" cy="1216653"/>
            <a:chOff x="2893178" y="2426054"/>
            <a:chExt cx="5927294" cy="1216653"/>
          </a:xfrm>
        </p:grpSpPr>
        <p:sp>
          <p:nvSpPr>
            <p:cNvPr id="44" name="AutoShape 3"/>
            <p:cNvSpPr>
              <a:spLocks noChangeArrowheads="1"/>
            </p:cNvSpPr>
            <p:nvPr/>
          </p:nvSpPr>
          <p:spPr bwMode="gray">
            <a:xfrm>
              <a:off x="2893178" y="2426054"/>
              <a:ext cx="5927294" cy="1216653"/>
            </a:xfrm>
            <a:prstGeom prst="roundRect">
              <a:avLst>
                <a:gd name="adj" fmla="val 1989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 algn="ctr">
              <a:solidFill>
                <a:srgbClr val="2659AB"/>
              </a:solidFill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" name="Половина рамки 46"/>
            <p:cNvSpPr/>
            <p:nvPr/>
          </p:nvSpPr>
          <p:spPr>
            <a:xfrm rot="8108177">
              <a:off x="4485350" y="2810437"/>
              <a:ext cx="382991" cy="387688"/>
            </a:xfrm>
            <a:prstGeom prst="halfFrame">
              <a:avLst>
                <a:gd name="adj1" fmla="val 29387"/>
                <a:gd name="adj2" fmla="val 33333"/>
              </a:avLst>
            </a:prstGeom>
            <a:solidFill>
              <a:srgbClr val="FF0000"/>
            </a:solidFill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48" name="Text Box 12"/>
            <p:cNvSpPr txBox="1">
              <a:spLocks noChangeArrowheads="1"/>
            </p:cNvSpPr>
            <p:nvPr/>
          </p:nvSpPr>
          <p:spPr bwMode="auto">
            <a:xfrm>
              <a:off x="4786549" y="2507909"/>
              <a:ext cx="4033923" cy="11347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>
                <a:lnSpc>
                  <a:spcPct val="70000"/>
                </a:lnSpc>
                <a:spcBef>
                  <a:spcPct val="50000"/>
                </a:spcBef>
              </a:pPr>
              <a:r>
                <a:rPr lang="ru-RU" sz="1200" i="1" dirty="0" smtClean="0">
                  <a:solidFill>
                    <a:srgbClr val="002060"/>
                  </a:solidFill>
                </a:rPr>
                <a:t>По </a:t>
              </a:r>
              <a:r>
                <a:rPr lang="ru-RU" sz="1200" i="1" dirty="0">
                  <a:solidFill>
                    <a:srgbClr val="002060"/>
                  </a:solidFill>
                </a:rPr>
                <a:t>финансовой поддержке субъектов малого и среднего предпринимательства, по утверждению порядков предоставления субсидии частным организациям, осуществляющим образовательную деятельность по реализации образовательных программ дошкольного образования, а также по присмотру и уходу за детьми; по персонифицированному финансированию организации отдыха детей</a:t>
              </a:r>
              <a:endParaRPr lang="en-US" altLang="ru-RU" sz="1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9" name="Скругленный прямоугольник 48"/>
            <p:cNvSpPr/>
            <p:nvPr/>
          </p:nvSpPr>
          <p:spPr>
            <a:xfrm>
              <a:off x="2987824" y="2653792"/>
              <a:ext cx="1585513" cy="7009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noFill/>
              </a:endParaRPr>
            </a:p>
          </p:txBody>
        </p:sp>
        <p:sp>
          <p:nvSpPr>
            <p:cNvPr id="50" name="Text Box 12"/>
            <p:cNvSpPr txBox="1">
              <a:spLocks noChangeArrowheads="1"/>
            </p:cNvSpPr>
            <p:nvPr/>
          </p:nvSpPr>
          <p:spPr bwMode="auto">
            <a:xfrm>
              <a:off x="3049409" y="2698218"/>
              <a:ext cx="1584177" cy="5975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eaLnBrk="0" hangingPunct="0">
                <a:lnSpc>
                  <a:spcPct val="70000"/>
                </a:lnSpc>
                <a:spcBef>
                  <a:spcPct val="50000"/>
                </a:spcBef>
              </a:pPr>
              <a:r>
                <a:rPr lang="ru-RU" altLang="ru-RU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13</a:t>
              </a:r>
              <a:r>
                <a:rPr lang="ru-RU" altLang="ru-RU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altLang="ru-RU" sz="14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положительных заключений</a:t>
              </a:r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0497" y="3017492"/>
            <a:ext cx="2028406" cy="1788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360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33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ВЫДАННЫЕ ЗАКЛЮЧЕНИЯ</a:t>
              </a:r>
              <a:r>
                <a:rPr kumimoji="0" lang="ru-RU" sz="33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/2019 год/ </a:t>
              </a:r>
              <a:endParaRPr kumimoji="0" lang="ru-RU" sz="33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3100625" y="3068960"/>
            <a:ext cx="5832648" cy="1089968"/>
            <a:chOff x="2893178" y="1258913"/>
            <a:chExt cx="5957418" cy="1089968"/>
          </a:xfrm>
        </p:grpSpPr>
        <p:sp>
          <p:nvSpPr>
            <p:cNvPr id="35" name="AutoShape 3"/>
            <p:cNvSpPr>
              <a:spLocks noChangeArrowheads="1"/>
            </p:cNvSpPr>
            <p:nvPr/>
          </p:nvSpPr>
          <p:spPr bwMode="gray">
            <a:xfrm>
              <a:off x="2893178" y="1258913"/>
              <a:ext cx="5927294" cy="1089968"/>
            </a:xfrm>
            <a:prstGeom prst="roundRect">
              <a:avLst>
                <a:gd name="adj" fmla="val 1989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 algn="ctr">
              <a:solidFill>
                <a:srgbClr val="2659AB"/>
              </a:solidFill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2968238" y="1474937"/>
              <a:ext cx="1585513" cy="7009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noFill/>
              </a:endParaRPr>
            </a:p>
          </p:txBody>
        </p:sp>
        <p:sp>
          <p:nvSpPr>
            <p:cNvPr id="39" name="Text Box 12"/>
            <p:cNvSpPr txBox="1">
              <a:spLocks noChangeArrowheads="1"/>
            </p:cNvSpPr>
            <p:nvPr/>
          </p:nvSpPr>
          <p:spPr bwMode="auto">
            <a:xfrm>
              <a:off x="3033395" y="1543935"/>
              <a:ext cx="1584177" cy="5663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eaLnBrk="0" hangingPunct="0">
                <a:lnSpc>
                  <a:spcPct val="70000"/>
                </a:lnSpc>
                <a:spcBef>
                  <a:spcPct val="50000"/>
                </a:spcBef>
              </a:pPr>
              <a:r>
                <a:rPr lang="ru-RU" altLang="ru-RU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</a:t>
              </a:r>
              <a:r>
                <a:rPr lang="ru-RU" altLang="ru-RU" sz="14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altLang="ru-RU" sz="1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altLang="ru-RU" sz="14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положительных заключения</a:t>
              </a:r>
            </a:p>
          </p:txBody>
        </p:sp>
        <p:sp>
          <p:nvSpPr>
            <p:cNvPr id="12" name="Половина рамки 11"/>
            <p:cNvSpPr/>
            <p:nvPr/>
          </p:nvSpPr>
          <p:spPr>
            <a:xfrm rot="8108177">
              <a:off x="4485349" y="1641666"/>
              <a:ext cx="382991" cy="387688"/>
            </a:xfrm>
            <a:prstGeom prst="halfFrame">
              <a:avLst>
                <a:gd name="adj1" fmla="val 29387"/>
                <a:gd name="adj2" fmla="val 33333"/>
              </a:avLst>
            </a:prstGeom>
            <a:solidFill>
              <a:srgbClr val="FF0000"/>
            </a:solidFill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43" name="Text Box 12"/>
            <p:cNvSpPr txBox="1">
              <a:spLocks noChangeArrowheads="1"/>
            </p:cNvSpPr>
            <p:nvPr/>
          </p:nvSpPr>
          <p:spPr bwMode="auto">
            <a:xfrm>
              <a:off x="4816673" y="1521687"/>
              <a:ext cx="4033923" cy="5544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>
                <a:lnSpc>
                  <a:spcPct val="70000"/>
                </a:lnSpc>
                <a:spcBef>
                  <a:spcPct val="50000"/>
                </a:spcBef>
              </a:pPr>
              <a:r>
                <a:rPr lang="ru-RU" sz="1400" i="1" dirty="0" smtClean="0">
                  <a:solidFill>
                    <a:srgbClr val="002060"/>
                  </a:solidFill>
                </a:rPr>
                <a:t>Изменения </a:t>
              </a:r>
              <a:r>
                <a:rPr lang="ru-RU" sz="1400" i="1" dirty="0">
                  <a:solidFill>
                    <a:srgbClr val="002060"/>
                  </a:solidFill>
                </a:rPr>
                <a:t>в муниципальные программы по развитию агропромышленного комплекса, малого и среднего предпринимательства</a:t>
              </a:r>
              <a:endParaRPr lang="en-US" altLang="ru-RU" sz="1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3100625" y="4252861"/>
            <a:ext cx="5803155" cy="1048347"/>
            <a:chOff x="2893178" y="2426054"/>
            <a:chExt cx="5957418" cy="1216653"/>
          </a:xfrm>
        </p:grpSpPr>
        <p:sp>
          <p:nvSpPr>
            <p:cNvPr id="44" name="AutoShape 3"/>
            <p:cNvSpPr>
              <a:spLocks noChangeArrowheads="1"/>
            </p:cNvSpPr>
            <p:nvPr/>
          </p:nvSpPr>
          <p:spPr bwMode="gray">
            <a:xfrm>
              <a:off x="2893178" y="2426054"/>
              <a:ext cx="5927294" cy="1216653"/>
            </a:xfrm>
            <a:prstGeom prst="roundRect">
              <a:avLst>
                <a:gd name="adj" fmla="val 1989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 algn="ctr">
              <a:solidFill>
                <a:srgbClr val="2659AB"/>
              </a:solidFill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" name="Половина рамки 46"/>
            <p:cNvSpPr/>
            <p:nvPr/>
          </p:nvSpPr>
          <p:spPr>
            <a:xfrm rot="7957347">
              <a:off x="4460361" y="2832812"/>
              <a:ext cx="432969" cy="342937"/>
            </a:xfrm>
            <a:prstGeom prst="halfFrame">
              <a:avLst>
                <a:gd name="adj1" fmla="val 29387"/>
                <a:gd name="adj2" fmla="val 33333"/>
              </a:avLst>
            </a:prstGeom>
            <a:solidFill>
              <a:srgbClr val="FF0000"/>
            </a:solidFill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48" name="Text Box 12"/>
            <p:cNvSpPr txBox="1">
              <a:spLocks noChangeArrowheads="1"/>
            </p:cNvSpPr>
            <p:nvPr/>
          </p:nvSpPr>
          <p:spPr bwMode="auto">
            <a:xfrm>
              <a:off x="4816673" y="2682762"/>
              <a:ext cx="4033923" cy="5544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>
                <a:lnSpc>
                  <a:spcPct val="70000"/>
                </a:lnSpc>
                <a:spcBef>
                  <a:spcPct val="50000"/>
                </a:spcBef>
              </a:pPr>
              <a:r>
                <a:rPr lang="ru-RU" sz="1400" i="1" dirty="0" smtClean="0">
                  <a:solidFill>
                    <a:srgbClr val="002060"/>
                  </a:solidFill>
                </a:rPr>
                <a:t>По </a:t>
              </a:r>
              <a:r>
                <a:rPr lang="ru-RU" sz="1400" i="1" dirty="0">
                  <a:solidFill>
                    <a:srgbClr val="002060"/>
                  </a:solidFill>
                </a:rPr>
                <a:t>причине несоответствия федеральному законодательству и необходимости внесения изменений в постановление</a:t>
              </a:r>
              <a:endParaRPr lang="en-US" altLang="ru-RU" sz="1400" i="1" dirty="0">
                <a:solidFill>
                  <a:srgbClr val="002060"/>
                </a:solidFill>
              </a:endParaRPr>
            </a:p>
          </p:txBody>
        </p:sp>
        <p:sp>
          <p:nvSpPr>
            <p:cNvPr id="49" name="Скругленный прямоугольник 48"/>
            <p:cNvSpPr/>
            <p:nvPr/>
          </p:nvSpPr>
          <p:spPr>
            <a:xfrm>
              <a:off x="2987824" y="2653792"/>
              <a:ext cx="1585513" cy="7009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noFill/>
              </a:endParaRPr>
            </a:p>
          </p:txBody>
        </p:sp>
        <p:sp>
          <p:nvSpPr>
            <p:cNvPr id="50" name="Text Box 12"/>
            <p:cNvSpPr txBox="1">
              <a:spLocks noChangeArrowheads="1"/>
            </p:cNvSpPr>
            <p:nvPr/>
          </p:nvSpPr>
          <p:spPr bwMode="auto">
            <a:xfrm>
              <a:off x="3049409" y="2698218"/>
              <a:ext cx="1584177" cy="5878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eaLnBrk="0" hangingPunct="0">
                <a:lnSpc>
                  <a:spcPct val="70000"/>
                </a:lnSpc>
                <a:spcBef>
                  <a:spcPct val="50000"/>
                </a:spcBef>
              </a:pPr>
              <a:r>
                <a:rPr lang="ru-RU" altLang="ru-RU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                 </a:t>
              </a:r>
              <a:r>
                <a:rPr lang="ru-RU" altLang="ru-RU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altLang="ru-RU" sz="14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отрицательное заключение</a:t>
              </a:r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586538" y="3564797"/>
            <a:ext cx="2398461" cy="799380"/>
            <a:chOff x="5508105" y="5445223"/>
            <a:chExt cx="3488380" cy="1162634"/>
          </a:xfrm>
        </p:grpSpPr>
        <p:sp>
          <p:nvSpPr>
            <p:cNvPr id="38" name="TextBox 37"/>
            <p:cNvSpPr txBox="1"/>
            <p:nvPr/>
          </p:nvSpPr>
          <p:spPr>
            <a:xfrm>
              <a:off x="6461176" y="5796551"/>
              <a:ext cx="2535309" cy="5371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rgbClr val="033575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ЭКСПЕРТИЗА</a:t>
              </a:r>
            </a:p>
          </p:txBody>
        </p:sp>
        <p:grpSp>
          <p:nvGrpSpPr>
            <p:cNvPr id="40" name="Группа 39"/>
            <p:cNvGrpSpPr/>
            <p:nvPr/>
          </p:nvGrpSpPr>
          <p:grpSpPr>
            <a:xfrm>
              <a:off x="5508105" y="5445223"/>
              <a:ext cx="1082624" cy="1162634"/>
              <a:chOff x="393032" y="4282367"/>
              <a:chExt cx="1082624" cy="1162634"/>
            </a:xfrm>
          </p:grpSpPr>
          <p:pic>
            <p:nvPicPr>
              <p:cNvPr id="45" name="Рисунок 44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646" t="1" r="68133" b="42722"/>
              <a:stretch/>
            </p:blipFill>
            <p:spPr>
              <a:xfrm>
                <a:off x="827584" y="4282367"/>
                <a:ext cx="648072" cy="774197"/>
              </a:xfrm>
              <a:prstGeom prst="rect">
                <a:avLst/>
              </a:prstGeom>
            </p:spPr>
          </p:pic>
          <p:grpSp>
            <p:nvGrpSpPr>
              <p:cNvPr id="46" name="Группа 45"/>
              <p:cNvGrpSpPr/>
              <p:nvPr/>
            </p:nvGrpSpPr>
            <p:grpSpPr>
              <a:xfrm rot="16200000">
                <a:off x="422871" y="4476776"/>
                <a:ext cx="938386" cy="998064"/>
                <a:chOff x="1381364" y="4616344"/>
                <a:chExt cx="938386" cy="998064"/>
              </a:xfrm>
            </p:grpSpPr>
            <p:pic>
              <p:nvPicPr>
                <p:cNvPr id="52" name="Рисунок 51"/>
                <p:cNvPicPr>
                  <a:picLocks noChangeAspect="1"/>
                </p:cNvPicPr>
                <p:nvPr/>
              </p:nvPicPr>
              <p:blipFill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891" t="14658" r="86541" b="48050"/>
                <a:stretch/>
              </p:blipFill>
              <p:spPr>
                <a:xfrm>
                  <a:off x="1383314" y="4616344"/>
                  <a:ext cx="360040" cy="506562"/>
                </a:xfrm>
                <a:prstGeom prst="rect">
                  <a:avLst/>
                </a:prstGeom>
              </p:spPr>
            </p:pic>
            <p:pic>
              <p:nvPicPr>
                <p:cNvPr id="53" name="Рисунок 52"/>
                <p:cNvPicPr>
                  <a:picLocks noChangeAspect="1"/>
                </p:cNvPicPr>
                <p:nvPr/>
              </p:nvPicPr>
              <p:blipFill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891" t="14658" r="86541" b="48050"/>
                <a:stretch/>
              </p:blipFill>
              <p:spPr>
                <a:xfrm rot="10800000" flipH="1">
                  <a:off x="1381364" y="5080160"/>
                  <a:ext cx="360039" cy="534248"/>
                </a:xfrm>
                <a:prstGeom prst="rect">
                  <a:avLst/>
                </a:prstGeom>
              </p:spPr>
            </p:pic>
            <p:pic>
              <p:nvPicPr>
                <p:cNvPr id="54" name="Рисунок 53"/>
                <p:cNvPicPr>
                  <a:picLocks noChangeAspect="1"/>
                </p:cNvPicPr>
                <p:nvPr/>
              </p:nvPicPr>
              <p:blipFill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891" t="14658" r="86541" b="48050"/>
                <a:stretch/>
              </p:blipFill>
              <p:spPr>
                <a:xfrm rot="5400000">
                  <a:off x="1886449" y="4560220"/>
                  <a:ext cx="360040" cy="506562"/>
                </a:xfrm>
                <a:prstGeom prst="rect">
                  <a:avLst/>
                </a:prstGeom>
              </p:spPr>
            </p:pic>
          </p:grpSp>
        </p:grpSp>
      </p:grpSp>
      <p:pic>
        <p:nvPicPr>
          <p:cNvPr id="55" name="Рисунок 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14" y="1526111"/>
            <a:ext cx="2629711" cy="944509"/>
          </a:xfrm>
          <a:prstGeom prst="rect">
            <a:avLst/>
          </a:prstGeom>
        </p:spPr>
      </p:pic>
      <p:grpSp>
        <p:nvGrpSpPr>
          <p:cNvPr id="33" name="Группа 32"/>
          <p:cNvGrpSpPr/>
          <p:nvPr/>
        </p:nvGrpSpPr>
        <p:grpSpPr>
          <a:xfrm>
            <a:off x="3100625" y="1491875"/>
            <a:ext cx="5814493" cy="1073029"/>
            <a:chOff x="2893178" y="2426054"/>
            <a:chExt cx="5927294" cy="1216653"/>
          </a:xfrm>
        </p:grpSpPr>
        <p:sp>
          <p:nvSpPr>
            <p:cNvPr id="37" name="AutoShape 3"/>
            <p:cNvSpPr>
              <a:spLocks noChangeArrowheads="1"/>
            </p:cNvSpPr>
            <p:nvPr/>
          </p:nvSpPr>
          <p:spPr bwMode="gray">
            <a:xfrm>
              <a:off x="2893178" y="2426054"/>
              <a:ext cx="5927294" cy="1216653"/>
            </a:xfrm>
            <a:prstGeom prst="roundRect">
              <a:avLst>
                <a:gd name="adj" fmla="val 1989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19050" algn="ctr">
              <a:solidFill>
                <a:srgbClr val="2659AB"/>
              </a:solidFill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" name="Половина рамки 40"/>
            <p:cNvSpPr/>
            <p:nvPr/>
          </p:nvSpPr>
          <p:spPr>
            <a:xfrm rot="7915830">
              <a:off x="4463851" y="2830003"/>
              <a:ext cx="425989" cy="348555"/>
            </a:xfrm>
            <a:prstGeom prst="halfFrame">
              <a:avLst>
                <a:gd name="adj1" fmla="val 29387"/>
                <a:gd name="adj2" fmla="val 33333"/>
              </a:avLst>
            </a:prstGeom>
            <a:solidFill>
              <a:srgbClr val="FF0000"/>
            </a:solidFill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42" name="Text Box 12"/>
            <p:cNvSpPr txBox="1">
              <a:spLocks noChangeArrowheads="1"/>
            </p:cNvSpPr>
            <p:nvPr/>
          </p:nvSpPr>
          <p:spPr bwMode="auto">
            <a:xfrm>
              <a:off x="4769484" y="2701294"/>
              <a:ext cx="4033923" cy="5544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>
                <a:lnSpc>
                  <a:spcPct val="70000"/>
                </a:lnSpc>
                <a:spcBef>
                  <a:spcPct val="50000"/>
                </a:spcBef>
              </a:pPr>
              <a:r>
                <a:rPr lang="ru-RU" altLang="ru-RU" sz="1400" i="1" dirty="0" smtClean="0">
                  <a:solidFill>
                    <a:srgbClr val="002060"/>
                  </a:solidFill>
                </a:rPr>
                <a:t>Отсутствие отрицательных последствий                 для субъектов предпринимательства                             за период действия НПА </a:t>
              </a:r>
              <a:endParaRPr lang="en-US" altLang="ru-RU" sz="1400" i="1" dirty="0">
                <a:solidFill>
                  <a:srgbClr val="002060"/>
                </a:solidFill>
              </a:endParaRPr>
            </a:p>
          </p:txBody>
        </p:sp>
        <p:sp>
          <p:nvSpPr>
            <p:cNvPr id="56" name="Скругленный прямоугольник 55"/>
            <p:cNvSpPr/>
            <p:nvPr/>
          </p:nvSpPr>
          <p:spPr>
            <a:xfrm>
              <a:off x="2987824" y="2653792"/>
              <a:ext cx="1585513" cy="7009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noFill/>
              </a:endParaRPr>
            </a:p>
          </p:txBody>
        </p:sp>
        <p:sp>
          <p:nvSpPr>
            <p:cNvPr id="57" name="Text Box 12"/>
            <p:cNvSpPr txBox="1">
              <a:spLocks noChangeArrowheads="1"/>
            </p:cNvSpPr>
            <p:nvPr/>
          </p:nvSpPr>
          <p:spPr bwMode="auto">
            <a:xfrm>
              <a:off x="3049409" y="2698218"/>
              <a:ext cx="1584177" cy="5975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eaLnBrk="0" hangingPunct="0">
                <a:lnSpc>
                  <a:spcPct val="70000"/>
                </a:lnSpc>
                <a:spcBef>
                  <a:spcPct val="50000"/>
                </a:spcBef>
              </a:pPr>
              <a:r>
                <a:rPr lang="ru-RU" altLang="ru-RU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13</a:t>
              </a:r>
              <a:r>
                <a:rPr lang="ru-RU" altLang="ru-RU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altLang="ru-RU" sz="14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положительных заключений</a:t>
              </a:r>
            </a:p>
          </p:txBody>
        </p:sp>
      </p:grp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354" y="4900687"/>
            <a:ext cx="1901398" cy="1300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318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7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75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2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2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ВЗАИМОДЕЙСТВИЕ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2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С БИЗНЕС-СООБЩЕСТВОМ </a:t>
              </a:r>
              <a:endPara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4927623" y="1272834"/>
            <a:ext cx="2487201" cy="2502569"/>
            <a:chOff x="5032244" y="1283340"/>
            <a:chExt cx="2944557" cy="3237595"/>
          </a:xfrm>
        </p:grpSpPr>
        <p:grpSp>
          <p:nvGrpSpPr>
            <p:cNvPr id="8" name="Группа 7"/>
            <p:cNvGrpSpPr/>
            <p:nvPr/>
          </p:nvGrpSpPr>
          <p:grpSpPr>
            <a:xfrm>
              <a:off x="5032244" y="3408260"/>
              <a:ext cx="2944557" cy="1112675"/>
              <a:chOff x="5032244" y="3408260"/>
              <a:chExt cx="2944557" cy="1112675"/>
            </a:xfrm>
          </p:grpSpPr>
          <p:sp>
            <p:nvSpPr>
              <p:cNvPr id="33" name="AutoShape 43"/>
              <p:cNvSpPr>
                <a:spLocks noChangeArrowheads="1"/>
              </p:cNvSpPr>
              <p:nvPr/>
            </p:nvSpPr>
            <p:spPr bwMode="ltGray">
              <a:xfrm rot="16200000">
                <a:off x="5989293" y="2585746"/>
                <a:ext cx="1112675" cy="2757703"/>
              </a:xfrm>
              <a:prstGeom prst="chevron">
                <a:avLst>
                  <a:gd name="adj" fmla="val 11080"/>
                </a:avLst>
              </a:prstGeom>
              <a:gradFill flip="none" rotWithShape="1">
                <a:gsLst>
                  <a:gs pos="0">
                    <a:srgbClr val="FD4141">
                      <a:shade val="30000"/>
                      <a:satMod val="115000"/>
                    </a:srgbClr>
                  </a:gs>
                  <a:gs pos="50000">
                    <a:srgbClr val="FD4141">
                      <a:shade val="67500"/>
                      <a:satMod val="115000"/>
                    </a:srgbClr>
                  </a:gs>
                  <a:gs pos="100000">
                    <a:srgbClr val="FD4141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114300" dist="12700" dir="8100000" algn="tr" rotWithShape="0">
                  <a:srgbClr val="4A4154">
                    <a:alpha val="74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/>
              </a:scene3d>
              <a:sp3d extrusionH="100000" prstMaterial="matte">
                <a:bevelT h="88900"/>
                <a:bevelB w="13500" h="13500"/>
                <a:extrusionClr>
                  <a:srgbClr val="4A4154"/>
                </a:extrusionClr>
                <a:contourClr>
                  <a:schemeClr val="bg1"/>
                </a:contourClr>
              </a:sp3d>
            </p:spPr>
            <p:txBody>
              <a:bodyPr wrap="none" anchor="ctr">
                <a:flatTx/>
              </a:bodyPr>
              <a:lstStyle/>
              <a:p>
                <a:endParaRPr lang="ru-RU"/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 flipH="1">
                <a:off x="5032244" y="3478036"/>
                <a:ext cx="2944557" cy="8361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СВОБОДНОЕ</a:t>
                </a:r>
              </a:p>
              <a:p>
                <a:pPr algn="ctr"/>
                <a:r>
                  <a:rPr lang="ru-RU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ВЫРАЖЕНИЕ МНЕНИЙ</a:t>
                </a:r>
                <a:endParaRPr lang="ru-RU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3804" y="1283340"/>
              <a:ext cx="2821442" cy="202880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9" name="Группа 8"/>
          <p:cNvGrpSpPr/>
          <p:nvPr/>
        </p:nvGrpSpPr>
        <p:grpSpPr>
          <a:xfrm>
            <a:off x="1879505" y="1279620"/>
            <a:ext cx="2409233" cy="2495782"/>
            <a:chOff x="1514694" y="1281639"/>
            <a:chExt cx="2909199" cy="3307511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1588976" y="3396439"/>
              <a:ext cx="2757704" cy="1192711"/>
              <a:chOff x="1588976" y="3396439"/>
              <a:chExt cx="2757704" cy="1192711"/>
            </a:xfrm>
          </p:grpSpPr>
          <p:sp>
            <p:nvSpPr>
              <p:cNvPr id="56" name="AutoShape 43"/>
              <p:cNvSpPr>
                <a:spLocks noChangeArrowheads="1"/>
              </p:cNvSpPr>
              <p:nvPr/>
            </p:nvSpPr>
            <p:spPr bwMode="ltGray">
              <a:xfrm rot="16200000">
                <a:off x="2371472" y="2613943"/>
                <a:ext cx="1192711" cy="2757704"/>
              </a:xfrm>
              <a:prstGeom prst="chevron">
                <a:avLst>
                  <a:gd name="adj" fmla="val 14414"/>
                </a:avLst>
              </a:prstGeom>
              <a:gradFill flip="none" rotWithShape="1">
                <a:gsLst>
                  <a:gs pos="0">
                    <a:srgbClr val="FD4141">
                      <a:shade val="30000"/>
                      <a:satMod val="115000"/>
                    </a:srgbClr>
                  </a:gs>
                  <a:gs pos="50000">
                    <a:srgbClr val="FD4141">
                      <a:shade val="67500"/>
                      <a:satMod val="115000"/>
                    </a:srgbClr>
                  </a:gs>
                  <a:gs pos="100000">
                    <a:srgbClr val="FD4141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114300" dist="12700" dir="8100000" algn="tr" rotWithShape="0">
                  <a:srgbClr val="4A4154">
                    <a:alpha val="74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/>
              </a:scene3d>
              <a:sp3d extrusionH="100000" prstMaterial="matte">
                <a:bevelT h="88900"/>
                <a:bevelB w="13500" h="13500"/>
                <a:extrusionClr>
                  <a:srgbClr val="4A4154"/>
                </a:extrusionClr>
                <a:contourClr>
                  <a:schemeClr val="bg1"/>
                </a:contourClr>
              </a:sp3d>
            </p:spPr>
            <p:txBody>
              <a:bodyPr wrap="none" anchor="ctr">
                <a:flatTx/>
              </a:bodyPr>
              <a:lstStyle/>
              <a:p>
                <a:endParaRPr lang="ru-RU"/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 flipH="1">
                <a:off x="1688596" y="3559824"/>
                <a:ext cx="2619997" cy="856544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ПУБЛИЧНЫЕ </a:t>
                </a:r>
              </a:p>
              <a:p>
                <a:pPr algn="ctr"/>
                <a:r>
                  <a:rPr lang="ru-RU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КОНСУЛЬТАЦИИ</a:t>
                </a:r>
                <a:endPara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4694" y="1281639"/>
              <a:ext cx="2909199" cy="203050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60" name="TextBox 59"/>
          <p:cNvSpPr txBox="1"/>
          <p:nvPr/>
        </p:nvSpPr>
        <p:spPr>
          <a:xfrm>
            <a:off x="251520" y="4225151"/>
            <a:ext cx="2564268" cy="1508105"/>
          </a:xfrm>
          <a:prstGeom prst="rect">
            <a:avLst/>
          </a:prstGeom>
          <a:noFill/>
          <a:ln w="28575">
            <a:solidFill>
              <a:srgbClr val="00206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2019 году получено </a:t>
            </a:r>
          </a:p>
          <a:p>
            <a:pPr algn="ctr"/>
            <a:r>
              <a:rPr lang="ru-RU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154</a:t>
            </a:r>
            <a:r>
              <a:rPr lang="ru-RU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отзыва 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научного 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бизнес-сообщества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val="3741590791"/>
              </p:ext>
            </p:extLst>
          </p:nvPr>
        </p:nvGraphicFramePr>
        <p:xfrm>
          <a:off x="2699792" y="4004930"/>
          <a:ext cx="2861679" cy="20883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1" name="Выноска 2 (без границы) 40"/>
          <p:cNvSpPr/>
          <p:nvPr/>
        </p:nvSpPr>
        <p:spPr>
          <a:xfrm>
            <a:off x="5508104" y="4211440"/>
            <a:ext cx="1763756" cy="453739"/>
          </a:xfrm>
          <a:prstGeom prst="callout2">
            <a:avLst>
              <a:gd name="adj1" fmla="val 96561"/>
              <a:gd name="adj2" fmla="val 149804"/>
              <a:gd name="adj3" fmla="val 98499"/>
              <a:gd name="adj4" fmla="val 480"/>
              <a:gd name="adj5" fmla="val 118267"/>
              <a:gd name="adj6" fmla="val -30400"/>
            </a:avLst>
          </a:prstGeom>
          <a:noFill/>
          <a:ln w="28575" cap="sq">
            <a:solidFill>
              <a:schemeClr val="accent5">
                <a:lumMod val="50000"/>
              </a:schemeClr>
            </a:solidFill>
            <a:bevel/>
            <a:tailEnd type="diamond" w="lg" len="med"/>
          </a:ln>
          <a:effectLst/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TextBox 41"/>
          <p:cNvSpPr txBox="1"/>
          <p:nvPr/>
        </p:nvSpPr>
        <p:spPr>
          <a:xfrm>
            <a:off x="5436096" y="4072369"/>
            <a:ext cx="3168352" cy="64633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150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отзывов об отсутствии предложений и замечаний</a:t>
            </a:r>
            <a:endParaRPr lang="ru-RU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Выноска 2 (без границы) 42"/>
          <p:cNvSpPr/>
          <p:nvPr/>
        </p:nvSpPr>
        <p:spPr>
          <a:xfrm>
            <a:off x="5540468" y="4706448"/>
            <a:ext cx="1763756" cy="453739"/>
          </a:xfrm>
          <a:prstGeom prst="callout2">
            <a:avLst>
              <a:gd name="adj1" fmla="val 98498"/>
              <a:gd name="adj2" fmla="val 146814"/>
              <a:gd name="adj3" fmla="val 98499"/>
              <a:gd name="adj4" fmla="val 480"/>
              <a:gd name="adj5" fmla="val 110333"/>
              <a:gd name="adj6" fmla="val -15567"/>
            </a:avLst>
          </a:prstGeom>
          <a:noFill/>
          <a:ln w="28575" cap="sq">
            <a:solidFill>
              <a:schemeClr val="accent5">
                <a:lumMod val="50000"/>
              </a:schemeClr>
            </a:solidFill>
            <a:bevel/>
            <a:tailEnd type="diamond" w="lg" len="med"/>
          </a:ln>
          <a:effectLst/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TextBox 43"/>
          <p:cNvSpPr txBox="1"/>
          <p:nvPr/>
        </p:nvSpPr>
        <p:spPr>
          <a:xfrm>
            <a:off x="5477694" y="4767034"/>
            <a:ext cx="2910729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отзыва с предложениями</a:t>
            </a:r>
            <a:endParaRPr lang="ru-RU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5494971"/>
            <a:ext cx="1174389" cy="1174389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5436096" y="5153271"/>
            <a:ext cx="3331009" cy="1169551"/>
          </a:xfrm>
          <a:prstGeom prst="rect">
            <a:avLst/>
          </a:prstGeom>
          <a:noFill/>
          <a:ln w="28575">
            <a:noFill/>
          </a:ln>
          <a:effectLst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ru-RU" sz="1400" b="1" dirty="0" smtClean="0">
                <a:solidFill>
                  <a:srgbClr val="002060"/>
                </a:solidFill>
              </a:rPr>
              <a:t>Нижневартовский государственный университет</a:t>
            </a:r>
            <a:endParaRPr lang="ru-RU" sz="1400" b="1" dirty="0">
              <a:solidFill>
                <a:srgbClr val="002060"/>
              </a:solidFill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ru-RU" sz="1400" b="1" dirty="0" smtClean="0">
                <a:solidFill>
                  <a:srgbClr val="002060"/>
                </a:solidFill>
              </a:rPr>
              <a:t> "</a:t>
            </a:r>
            <a:r>
              <a:rPr lang="ru-RU" sz="1400" b="1" dirty="0">
                <a:solidFill>
                  <a:srgbClr val="002060"/>
                </a:solidFill>
              </a:rPr>
              <a:t>Деловая </a:t>
            </a:r>
            <a:r>
              <a:rPr lang="ru-RU" sz="1400" b="1" dirty="0" smtClean="0">
                <a:solidFill>
                  <a:srgbClr val="002060"/>
                </a:solidFill>
              </a:rPr>
              <a:t>Россия"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ru-RU" sz="1400" b="1" dirty="0" smtClean="0">
                <a:solidFill>
                  <a:srgbClr val="002060"/>
                </a:solidFill>
              </a:rPr>
              <a:t> АО "</a:t>
            </a:r>
            <a:r>
              <a:rPr lang="ru-RU" sz="1400" b="1" dirty="0" err="1" smtClean="0">
                <a:solidFill>
                  <a:srgbClr val="002060"/>
                </a:solidFill>
              </a:rPr>
              <a:t>Горэлектросеть</a:t>
            </a:r>
            <a:r>
              <a:rPr lang="ru-RU" sz="1400" b="1" dirty="0" smtClean="0">
                <a:solidFill>
                  <a:srgbClr val="002060"/>
                </a:solidFill>
              </a:rPr>
              <a:t>"</a:t>
            </a:r>
            <a:endParaRPr lang="ru-RU" sz="1400" b="1" dirty="0">
              <a:solidFill>
                <a:srgbClr val="002060"/>
              </a:solidFill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ru-RU" sz="1400" b="1" dirty="0" smtClean="0">
                <a:solidFill>
                  <a:srgbClr val="002060"/>
                </a:solidFill>
              </a:rPr>
              <a:t> </a:t>
            </a:r>
            <a:r>
              <a:rPr lang="ru-RU" sz="1400" b="1" dirty="0">
                <a:solidFill>
                  <a:srgbClr val="002060"/>
                </a:solidFill>
              </a:rPr>
              <a:t>ОАО "</a:t>
            </a:r>
            <a:r>
              <a:rPr lang="ru-RU" sz="1400" b="1" dirty="0" err="1">
                <a:solidFill>
                  <a:srgbClr val="002060"/>
                </a:solidFill>
              </a:rPr>
              <a:t>Славнефть</a:t>
            </a:r>
            <a:r>
              <a:rPr lang="ru-RU" sz="1400" b="1" dirty="0">
                <a:solidFill>
                  <a:srgbClr val="002060"/>
                </a:solidFill>
              </a:rPr>
              <a:t>-Мегионнефтегаз"</a:t>
            </a:r>
          </a:p>
        </p:txBody>
      </p:sp>
    </p:spTree>
    <p:extLst>
      <p:ext uri="{BB962C8B-B14F-4D97-AF65-F5344CB8AC3E}">
        <p14:creationId xmlns:p14="http://schemas.microsoft.com/office/powerpoint/2010/main" val="296680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0" presetClass="entr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7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22" presetClass="entr" presetSubtype="1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Graphic spid="16" grpId="1">
        <p:bldAsOne/>
      </p:bldGraphic>
      <p:bldP spid="41" grpId="0" animBg="1"/>
      <p:bldP spid="42" grpId="0"/>
      <p:bldP spid="43" grpId="0" animBg="1"/>
      <p:bldP spid="44" grpId="0"/>
      <p:bldP spid="4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СОГЛАШЕНИЯ</a:t>
              </a:r>
              <a:r>
                <a:rPr kumimoji="0" lang="ru-RU" sz="30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О </a:t>
              </a:r>
              <a:r>
                <a:rPr kumimoji="0" lang="ru-RU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ВЗАИМОДЕЙСТВИИ</a:t>
              </a:r>
              <a:r>
                <a:rPr kumimoji="0" lang="ru-RU" sz="30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787152"/>
              </p:ext>
            </p:extLst>
          </p:nvPr>
        </p:nvGraphicFramePr>
        <p:xfrm>
          <a:off x="575556" y="1215012"/>
          <a:ext cx="7992888" cy="170688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{2D5ABB26-0587-4C30-8999-92F81FD0307C}</a:tableStyleId>
              </a:tblPr>
              <a:tblGrid>
                <a:gridCol w="612068">
                  <a:extLst>
                    <a:ext uri="{9D8B030D-6E8A-4147-A177-3AD203B41FA5}">
                      <a16:colId xmlns:a16="http://schemas.microsoft.com/office/drawing/2014/main" val="2369052914"/>
                    </a:ext>
                  </a:extLst>
                </a:gridCol>
                <a:gridCol w="7380820">
                  <a:extLst>
                    <a:ext uri="{9D8B030D-6E8A-4147-A177-3AD203B41FA5}">
                      <a16:colId xmlns:a16="http://schemas.microsoft.com/office/drawing/2014/main" val="1662314936"/>
                    </a:ext>
                  </a:extLst>
                </a:gridCol>
              </a:tblGrid>
              <a:tr h="1740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solidFill>
                            <a:schemeClr val="bg1"/>
                          </a:solidFill>
                          <a:effectLst/>
                        </a:rPr>
                        <a:t>Нижневартовская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Торгово-промышленная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палата 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52533647"/>
                  </a:ext>
                </a:extLst>
              </a:tr>
              <a:tr h="1740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Западно-Сибирская ассоциация строителей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159912"/>
                  </a:ext>
                </a:extLst>
              </a:tr>
              <a:tr h="1740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3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Общероссийская общественная организация "Союз архитекторов России" 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61141807"/>
                  </a:ext>
                </a:extLst>
              </a:tr>
              <a:tr h="348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Ханты-Мансийское региональное отделение Общероссийской общественной организации малого и среднего предпринимательства "Опора России"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912663741"/>
                  </a:ext>
                </a:extLst>
              </a:tr>
              <a:tr h="4672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5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Ханты-Мансийское региональное отделение общероссийской общественной организации "Деловая Россия"</a:t>
                      </a:r>
                      <a:endParaRPr lang="ru-RU" sz="1600" b="1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9148145"/>
                  </a:ext>
                </a:extLst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5969714"/>
              </p:ext>
            </p:extLst>
          </p:nvPr>
        </p:nvGraphicFramePr>
        <p:xfrm>
          <a:off x="575556" y="3059956"/>
          <a:ext cx="7992888" cy="80109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{2D5ABB26-0587-4C30-8999-92F81FD0307C}</a:tableStyleId>
              </a:tblPr>
              <a:tblGrid>
                <a:gridCol w="612068">
                  <a:extLst>
                    <a:ext uri="{9D8B030D-6E8A-4147-A177-3AD203B41FA5}">
                      <a16:colId xmlns:a16="http://schemas.microsoft.com/office/drawing/2014/main" val="2369052914"/>
                    </a:ext>
                  </a:extLst>
                </a:gridCol>
                <a:gridCol w="7380820">
                  <a:extLst>
                    <a:ext uri="{9D8B030D-6E8A-4147-A177-3AD203B41FA5}">
                      <a16:colId xmlns:a16="http://schemas.microsoft.com/office/drawing/2014/main" val="1662314936"/>
                    </a:ext>
                  </a:extLst>
                </a:gridCol>
              </a:tblGrid>
              <a:tr h="4672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ФГАОУ ВО</a:t>
                      </a:r>
                      <a:r>
                        <a:rPr lang="ru-RU" sz="1600" b="1" baseline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"Южно-Уральский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государственный университет (национальный исследовательский университет)"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9148145"/>
                  </a:ext>
                </a:extLst>
              </a:tr>
              <a:tr h="3134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ФГБОУ ВО "Нижневартовский государственный университет"</a:t>
                      </a:r>
                      <a:endParaRPr lang="ru-RU" sz="1600" b="1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884222069"/>
                  </a:ext>
                </a:extLst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5272895"/>
              </p:ext>
            </p:extLst>
          </p:nvPr>
        </p:nvGraphicFramePr>
        <p:xfrm>
          <a:off x="575556" y="3994640"/>
          <a:ext cx="7992888" cy="188263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{2D5ABB26-0587-4C30-8999-92F81FD0307C}</a:tableStyleId>
              </a:tblPr>
              <a:tblGrid>
                <a:gridCol w="612068">
                  <a:extLst>
                    <a:ext uri="{9D8B030D-6E8A-4147-A177-3AD203B41FA5}">
                      <a16:colId xmlns:a16="http://schemas.microsoft.com/office/drawing/2014/main" val="2369052914"/>
                    </a:ext>
                  </a:extLst>
                </a:gridCol>
                <a:gridCol w="7380820">
                  <a:extLst>
                    <a:ext uri="{9D8B030D-6E8A-4147-A177-3AD203B41FA5}">
                      <a16:colId xmlns:a16="http://schemas.microsoft.com/office/drawing/2014/main" val="1662314936"/>
                    </a:ext>
                  </a:extLst>
                </a:gridCol>
              </a:tblGrid>
              <a:tr h="273616"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ru-RU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АО "Городские электрические сети"</a:t>
                      </a: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21708298"/>
                  </a:ext>
                </a:extLst>
              </a:tr>
              <a:tr h="285549"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ru-RU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"</a:t>
                      </a:r>
                      <a:r>
                        <a:rPr lang="ru-RU" sz="1600" b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Нижневартовское</a:t>
                      </a:r>
                      <a:r>
                        <a:rPr lang="ru-RU" sz="16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пассажирское автотранспортное предприятие №1"</a:t>
                      </a: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26872103"/>
                  </a:ext>
                </a:extLst>
              </a:tr>
              <a:tr h="1740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10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АО "</a:t>
                      </a:r>
                      <a:r>
                        <a:rPr lang="ru-RU" sz="1600" b="1" dirty="0" err="1" smtClean="0">
                          <a:solidFill>
                            <a:schemeClr val="bg1"/>
                          </a:solidFill>
                          <a:effectLst/>
                        </a:rPr>
                        <a:t>Нижневартовское</a:t>
                      </a: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пассажирское автотранспортное предприятие №2"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634497557"/>
                  </a:ext>
                </a:extLst>
              </a:tr>
              <a:tr h="2281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11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АО "Управляющая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компания </a:t>
                      </a: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№1"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017518297"/>
                  </a:ext>
                </a:extLst>
              </a:tr>
              <a:tr h="2400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12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АО "Управляющая компания №2"</a:t>
                      </a:r>
                      <a:endParaRPr lang="ru-RU" sz="1600" b="1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524049774"/>
                  </a:ext>
                </a:extLst>
              </a:tr>
              <a:tr h="1740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13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ЗАО "</a:t>
                      </a:r>
                      <a:r>
                        <a:rPr lang="ru-RU" sz="1600" b="1" dirty="0" err="1">
                          <a:solidFill>
                            <a:schemeClr val="bg1"/>
                          </a:solidFill>
                          <a:effectLst/>
                        </a:rPr>
                        <a:t>Нижневартовскстройдеталь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42439465"/>
                  </a:ext>
                </a:extLst>
              </a:tr>
              <a:tr h="348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14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ООО "Европа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445335068"/>
                  </a:ext>
                </a:extLst>
              </a:tr>
            </a:tbl>
          </a:graphicData>
        </a:graphic>
      </p:graphicFrame>
      <p:pic>
        <p:nvPicPr>
          <p:cNvPr id="35" name="Рисунок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703885"/>
            <a:ext cx="3528392" cy="2109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63591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ПЛАН МЕРОПРИЯТИЙ ПО</a:t>
              </a:r>
              <a:r>
                <a:rPr kumimoji="0" lang="ru-RU" sz="28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 </a:t>
              </a:r>
              <a:r>
                <a:rPr kumimoji="0" lang="ru-RU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РАЗВИТИЮ ОРВ, ЭКСПЕРТИЗЫ</a:t>
              </a:r>
              <a:r>
                <a:rPr kumimoji="0" lang="ru-RU" sz="28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 И ОФВ НА 2019 ГОД</a:t>
              </a:r>
              <a:endPara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79" y="1220558"/>
            <a:ext cx="3991273" cy="5040559"/>
          </a:xfrm>
          <a:prstGeom prst="rect">
            <a:avLst/>
          </a:prstGeom>
          <a:ln w="19050">
            <a:solidFill>
              <a:srgbClr val="00206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823" y="1379803"/>
            <a:ext cx="433866" cy="57788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696914" y="1252027"/>
            <a:ext cx="374441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rgbClr val="002060"/>
                </a:solidFill>
              </a:rPr>
              <a:t>Размещение НПА на официальном сайте ОМСУ г. Нижневартовска и Портале НПА ХМАО-Югры</a:t>
            </a:r>
            <a:endParaRPr lang="ru-RU" sz="1400" b="1" i="1" dirty="0">
              <a:solidFill>
                <a:srgbClr val="002060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814" y="2082569"/>
            <a:ext cx="433866" cy="57788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686787" y="2132856"/>
            <a:ext cx="4209912" cy="58477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rgbClr val="002060"/>
                </a:solidFill>
              </a:rPr>
              <a:t>Проведение экспертизы и ОФВ в соответствии с утверждёнными Планами</a:t>
            </a:r>
            <a:endParaRPr lang="ru-RU" sz="1400" b="1" i="1" dirty="0">
              <a:solidFill>
                <a:srgbClr val="002060"/>
              </a:solidFill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921" y="2896622"/>
            <a:ext cx="433866" cy="57788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656181" y="2708920"/>
            <a:ext cx="4482927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600" b="1" i="1" dirty="0">
                <a:solidFill>
                  <a:srgbClr val="002060"/>
                </a:solidFill>
              </a:rPr>
              <a:t>П</a:t>
            </a:r>
            <a:r>
              <a:rPr lang="ru-RU" sz="1600" b="1" i="1" dirty="0" smtClean="0">
                <a:solidFill>
                  <a:srgbClr val="002060"/>
                </a:solidFill>
              </a:rPr>
              <a:t>лан </a:t>
            </a:r>
            <a:r>
              <a:rPr lang="ru-RU" sz="1600" b="1" i="1" dirty="0">
                <a:solidFill>
                  <a:srgbClr val="002060"/>
                </a:solidFill>
              </a:rPr>
              <a:t>мероприятий по вовлечению представителей </a:t>
            </a:r>
            <a:r>
              <a:rPr lang="ru-RU" sz="1600" b="1" i="1" dirty="0" smtClean="0">
                <a:solidFill>
                  <a:srgbClr val="002060"/>
                </a:solidFill>
              </a:rPr>
              <a:t>бизнес-сообщества в </a:t>
            </a:r>
            <a:r>
              <a:rPr lang="ru-RU" sz="1600" b="1" i="1" dirty="0">
                <a:solidFill>
                  <a:srgbClr val="002060"/>
                </a:solidFill>
              </a:rPr>
              <a:t>работу по проведению ОРВ, экспертизы и ОФВ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027" y="3959533"/>
            <a:ext cx="433866" cy="57788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4656181" y="3567357"/>
            <a:ext cx="4482927" cy="107721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600" b="1" i="1" dirty="0">
                <a:solidFill>
                  <a:srgbClr val="002060"/>
                </a:solidFill>
              </a:rPr>
              <a:t>П</a:t>
            </a:r>
            <a:r>
              <a:rPr lang="ru-RU" sz="1600" b="1" i="1" dirty="0" smtClean="0">
                <a:solidFill>
                  <a:srgbClr val="002060"/>
                </a:solidFill>
              </a:rPr>
              <a:t>роведено </a:t>
            </a:r>
            <a:r>
              <a:rPr lang="ru-RU" sz="1600" b="1" i="1" dirty="0">
                <a:solidFill>
                  <a:srgbClr val="002060"/>
                </a:solidFill>
              </a:rPr>
              <a:t>8 мероприятий для субъектов предпринимательской деятельности в целях их информирования об участии в ОРВ, экспертизе и ОФВ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048" y="4794475"/>
            <a:ext cx="433866" cy="577882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637754" y="4631362"/>
            <a:ext cx="4482927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rgbClr val="002060"/>
                </a:solidFill>
              </a:rPr>
              <a:t>Неурегулированные </a:t>
            </a:r>
            <a:r>
              <a:rPr lang="ru-RU" sz="1600" b="1" i="1" dirty="0">
                <a:solidFill>
                  <a:srgbClr val="002060"/>
                </a:solidFill>
              </a:rPr>
              <a:t>разногласия между разработчиками НПА и участниками публичных консультаций отсутствуют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921" y="5478388"/>
            <a:ext cx="433866" cy="577882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4619327" y="5508521"/>
            <a:ext cx="4482927" cy="58477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600" b="1" i="1" dirty="0">
                <a:solidFill>
                  <a:srgbClr val="002060"/>
                </a:solidFill>
              </a:rPr>
              <a:t>У</a:t>
            </a:r>
            <a:r>
              <a:rPr lang="ru-RU" sz="1600" b="1" i="1" dirty="0" smtClean="0">
                <a:solidFill>
                  <a:srgbClr val="002060"/>
                </a:solidFill>
              </a:rPr>
              <a:t>твержден </a:t>
            </a:r>
            <a:r>
              <a:rPr lang="ru-RU" sz="1600" b="1" i="1" dirty="0">
                <a:solidFill>
                  <a:srgbClr val="002060"/>
                </a:solidFill>
              </a:rPr>
              <a:t>план развития института </a:t>
            </a:r>
            <a:r>
              <a:rPr lang="ru-RU" sz="1600" b="1" i="1" dirty="0" smtClean="0">
                <a:solidFill>
                  <a:srgbClr val="002060"/>
                </a:solidFill>
              </a:rPr>
              <a:t>ОРВ</a:t>
            </a:r>
          </a:p>
          <a:p>
            <a:r>
              <a:rPr lang="ru-RU" sz="1600" b="1" i="1" dirty="0" smtClean="0">
                <a:solidFill>
                  <a:srgbClr val="002060"/>
                </a:solidFill>
              </a:rPr>
              <a:t>на </a:t>
            </a:r>
            <a:r>
              <a:rPr lang="ru-RU" sz="1600" b="1" i="1" dirty="0">
                <a:solidFill>
                  <a:srgbClr val="002060"/>
                </a:solidFill>
              </a:rPr>
              <a:t>2020 год</a:t>
            </a:r>
          </a:p>
        </p:txBody>
      </p:sp>
    </p:spTree>
    <p:extLst>
      <p:ext uri="{BB962C8B-B14F-4D97-AF65-F5344CB8AC3E}">
        <p14:creationId xmlns:p14="http://schemas.microsoft.com/office/powerpoint/2010/main" val="3662835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8" grpId="0"/>
      <p:bldP spid="20" grpId="0"/>
      <p:bldP spid="22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6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ИНФОРМАЦИЯ ДЛЯ БИЗНЕСА </a:t>
              </a:r>
              <a:endPara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40" y="1430619"/>
            <a:ext cx="4302560" cy="18131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31213" y="3068960"/>
            <a:ext cx="27878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https://www.n-vartovsk.ru</a:t>
            </a:r>
            <a:endParaRPr lang="ru-RU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905"/>
          <a:stretch/>
        </p:blipFill>
        <p:spPr>
          <a:xfrm>
            <a:off x="237719" y="3623996"/>
            <a:ext cx="4406289" cy="16052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5" name="Группа 14"/>
          <p:cNvGrpSpPr/>
          <p:nvPr/>
        </p:nvGrpSpPr>
        <p:grpSpPr>
          <a:xfrm>
            <a:off x="4860032" y="1412776"/>
            <a:ext cx="4081739" cy="1831040"/>
            <a:chOff x="4860032" y="1268760"/>
            <a:chExt cx="4081739" cy="1741110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0032" y="1268760"/>
              <a:ext cx="4081739" cy="1741110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1792" y="1268760"/>
              <a:ext cx="566312" cy="36004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grpSp>
        <p:nvGrpSpPr>
          <p:cNvPr id="16" name="Группа 15"/>
          <p:cNvGrpSpPr/>
          <p:nvPr/>
        </p:nvGrpSpPr>
        <p:grpSpPr>
          <a:xfrm>
            <a:off x="4802530" y="3567933"/>
            <a:ext cx="4139241" cy="1733275"/>
            <a:chOff x="4802530" y="3185080"/>
            <a:chExt cx="4161958" cy="1805283"/>
          </a:xfrm>
        </p:grpSpPr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82749" y="3185080"/>
              <a:ext cx="4081739" cy="1805283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2530" y="3299490"/>
              <a:ext cx="633566" cy="561558"/>
            </a:xfrm>
            <a:prstGeom prst="rect">
              <a:avLst/>
            </a:prstGeom>
          </p:spPr>
        </p:pic>
      </p:grpSp>
      <p:sp>
        <p:nvSpPr>
          <p:cNvPr id="3" name="Прямоугольник 2"/>
          <p:cNvSpPr/>
          <p:nvPr/>
        </p:nvSpPr>
        <p:spPr>
          <a:xfrm>
            <a:off x="1417097" y="4973106"/>
            <a:ext cx="31549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ru-RU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http://regulation.admhmao.ru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5517232"/>
            <a:ext cx="4029631" cy="7619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8039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extBox 71"/>
          <p:cNvSpPr txBox="1"/>
          <p:nvPr/>
        </p:nvSpPr>
        <p:spPr>
          <a:xfrm>
            <a:off x="324917" y="1487388"/>
            <a:ext cx="3528392" cy="1477328"/>
          </a:xfrm>
          <a:prstGeom prst="rect">
            <a:avLst/>
          </a:prstGeom>
          <a:noFill/>
          <a:ln w="635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Позиция </a:t>
            </a:r>
            <a:r>
              <a:rPr lang="ru-RU" b="1" u="sng" dirty="0" smtClean="0">
                <a:solidFill>
                  <a:schemeClr val="accent5">
                    <a:lumMod val="50000"/>
                  </a:schemeClr>
                </a:solidFill>
              </a:rPr>
              <a:t>города Нижневартовска                 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в ежегодном рейтинге </a:t>
            </a:r>
            <a:r>
              <a:rPr lang="ru-RU" b="1" dirty="0" err="1" smtClean="0">
                <a:solidFill>
                  <a:schemeClr val="accent5">
                    <a:lumMod val="50000"/>
                  </a:schemeClr>
                </a:solidFill>
              </a:rPr>
              <a:t>Депэкономики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 Югры </a:t>
            </a:r>
          </a:p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среди 22 муниципальных образований 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6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РЕЙТИНГ ОРВ ЗА 2019 ГОД </a:t>
              </a:r>
              <a:endParaRPr lang="ru-RU" sz="3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348" y="1856720"/>
            <a:ext cx="504076" cy="525944"/>
          </a:xfrm>
          <a:prstGeom prst="rect">
            <a:avLst/>
          </a:prstGeom>
        </p:spPr>
      </p:pic>
      <p:sp>
        <p:nvSpPr>
          <p:cNvPr id="44" name="AutoShape 4"/>
          <p:cNvSpPr>
            <a:spLocks noChangeArrowheads="1"/>
          </p:cNvSpPr>
          <p:nvPr/>
        </p:nvSpPr>
        <p:spPr bwMode="gray">
          <a:xfrm flipV="1">
            <a:off x="519866" y="4113823"/>
            <a:ext cx="1509861" cy="1979844"/>
          </a:xfrm>
          <a:prstGeom prst="can">
            <a:avLst>
              <a:gd name="adj" fmla="val 23795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>
                  <a:alpha val="20000"/>
                </a:srgbClr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45" name="Group 16"/>
          <p:cNvGrpSpPr>
            <a:grpSpLocks/>
          </p:cNvGrpSpPr>
          <p:nvPr/>
        </p:nvGrpSpPr>
        <p:grpSpPr bwMode="auto">
          <a:xfrm>
            <a:off x="530021" y="4067398"/>
            <a:ext cx="1499984" cy="457792"/>
            <a:chOff x="1003" y="2400"/>
            <a:chExt cx="1089" cy="336"/>
          </a:xfrm>
        </p:grpSpPr>
        <p:sp>
          <p:nvSpPr>
            <p:cNvPr id="46" name="Oval 17"/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solidFill>
              <a:srgbClr val="00206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" name="Oval 18"/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flip="none" rotWithShape="1">
              <a:gsLst>
                <a:gs pos="0">
                  <a:srgbClr val="2659AB">
                    <a:shade val="30000"/>
                    <a:satMod val="115000"/>
                  </a:srgbClr>
                </a:gs>
                <a:gs pos="50000">
                  <a:srgbClr val="2659AB">
                    <a:shade val="67500"/>
                    <a:satMod val="115000"/>
                  </a:srgbClr>
                </a:gs>
                <a:gs pos="100000">
                  <a:srgbClr val="2659AB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pic>
        <p:nvPicPr>
          <p:cNvPr id="49" name="Picture 36" descr="shadow_1_m"/>
          <p:cNvPicPr>
            <a:picLocks noChangeAspect="1" noChangeArrowheads="1"/>
          </p:cNvPicPr>
          <p:nvPr/>
        </p:nvPicPr>
        <p:blipFill>
          <a:blip r:embed="rId4" cstate="print">
            <a:lum bright="12000"/>
          </a:blip>
          <a:srcRect/>
          <a:stretch>
            <a:fillRect/>
          </a:stretch>
        </p:blipFill>
        <p:spPr bwMode="gray">
          <a:xfrm>
            <a:off x="750515" y="4187817"/>
            <a:ext cx="1058314" cy="198990"/>
          </a:xfrm>
          <a:prstGeom prst="rect">
            <a:avLst/>
          </a:prstGeom>
          <a:noFill/>
        </p:spPr>
      </p:pic>
      <p:grpSp>
        <p:nvGrpSpPr>
          <p:cNvPr id="50" name="Group 37"/>
          <p:cNvGrpSpPr>
            <a:grpSpLocks/>
          </p:cNvGrpSpPr>
          <p:nvPr/>
        </p:nvGrpSpPr>
        <p:grpSpPr bwMode="auto">
          <a:xfrm>
            <a:off x="733107" y="3204158"/>
            <a:ext cx="1117580" cy="1070508"/>
            <a:chOff x="887" y="2040"/>
            <a:chExt cx="433" cy="422"/>
          </a:xfrm>
        </p:grpSpPr>
        <p:pic>
          <p:nvPicPr>
            <p:cNvPr id="51" name="Picture 38" descr="circuler_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</p:spPr>
        </p:pic>
        <p:sp>
          <p:nvSpPr>
            <p:cNvPr id="52" name="Oval 39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solidFill>
              <a:srgbClr val="2659AB"/>
            </a:solidFill>
            <a:ln w="9525" algn="ctr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53" name="Picture 40" descr="Picture2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</p:spPr>
        </p:pic>
      </p:grpSp>
      <p:sp>
        <p:nvSpPr>
          <p:cNvPr id="55" name="TextBox 54"/>
          <p:cNvSpPr txBox="1"/>
          <p:nvPr/>
        </p:nvSpPr>
        <p:spPr>
          <a:xfrm>
            <a:off x="453934" y="3157027"/>
            <a:ext cx="1652139" cy="110799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</a:p>
        </p:txBody>
      </p:sp>
      <p:sp>
        <p:nvSpPr>
          <p:cNvPr id="56" name="AutoShape 4"/>
          <p:cNvSpPr>
            <a:spLocks noChangeArrowheads="1"/>
          </p:cNvSpPr>
          <p:nvPr/>
        </p:nvSpPr>
        <p:spPr bwMode="gray">
          <a:xfrm flipV="1">
            <a:off x="2987824" y="3393544"/>
            <a:ext cx="1509861" cy="2696922"/>
          </a:xfrm>
          <a:prstGeom prst="can">
            <a:avLst>
              <a:gd name="adj" fmla="val 23795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>
                  <a:alpha val="20000"/>
                </a:srgbClr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57" name="Group 16"/>
          <p:cNvGrpSpPr>
            <a:grpSpLocks/>
          </p:cNvGrpSpPr>
          <p:nvPr/>
        </p:nvGrpSpPr>
        <p:grpSpPr bwMode="auto">
          <a:xfrm>
            <a:off x="2997979" y="3347119"/>
            <a:ext cx="1499984" cy="457792"/>
            <a:chOff x="1003" y="2400"/>
            <a:chExt cx="1089" cy="336"/>
          </a:xfrm>
        </p:grpSpPr>
        <p:sp>
          <p:nvSpPr>
            <p:cNvPr id="58" name="Oval 17"/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9" name="Oval 18"/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flip="none" rotWithShape="1">
              <a:gsLst>
                <a:gs pos="0">
                  <a:srgbClr val="FF0000">
                    <a:shade val="30000"/>
                    <a:satMod val="115000"/>
                  </a:srgbClr>
                </a:gs>
                <a:gs pos="50000">
                  <a:srgbClr val="FF0000">
                    <a:shade val="67500"/>
                    <a:satMod val="115000"/>
                  </a:srgbClr>
                </a:gs>
                <a:gs pos="100000">
                  <a:srgbClr val="FF0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pic>
        <p:nvPicPr>
          <p:cNvPr id="60" name="Picture 36" descr="shadow_1_m"/>
          <p:cNvPicPr>
            <a:picLocks noChangeAspect="1" noChangeArrowheads="1"/>
          </p:cNvPicPr>
          <p:nvPr/>
        </p:nvPicPr>
        <p:blipFill>
          <a:blip r:embed="rId4" cstate="print">
            <a:lum bright="12000"/>
          </a:blip>
          <a:srcRect/>
          <a:stretch>
            <a:fillRect/>
          </a:stretch>
        </p:blipFill>
        <p:spPr bwMode="gray">
          <a:xfrm>
            <a:off x="3218473" y="3467538"/>
            <a:ext cx="1058314" cy="198990"/>
          </a:xfrm>
          <a:prstGeom prst="rect">
            <a:avLst/>
          </a:prstGeom>
          <a:noFill/>
        </p:spPr>
      </p:pic>
      <p:grpSp>
        <p:nvGrpSpPr>
          <p:cNvPr id="61" name="Group 37"/>
          <p:cNvGrpSpPr>
            <a:grpSpLocks/>
          </p:cNvGrpSpPr>
          <p:nvPr/>
        </p:nvGrpSpPr>
        <p:grpSpPr bwMode="auto">
          <a:xfrm>
            <a:off x="3201065" y="2483879"/>
            <a:ext cx="1117580" cy="1070508"/>
            <a:chOff x="887" y="2040"/>
            <a:chExt cx="433" cy="422"/>
          </a:xfrm>
        </p:grpSpPr>
        <p:pic>
          <p:nvPicPr>
            <p:cNvPr id="62" name="Picture 38" descr="circuler_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</p:spPr>
        </p:pic>
        <p:sp>
          <p:nvSpPr>
            <p:cNvPr id="63" name="Oval 39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solidFill>
              <a:srgbClr val="FF0000"/>
            </a:solidFill>
            <a:ln w="9525" algn="ctr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64" name="Picture 40" descr="Picture2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</p:spPr>
        </p:pic>
      </p:grpSp>
      <p:sp>
        <p:nvSpPr>
          <p:cNvPr id="65" name="TextBox 64"/>
          <p:cNvSpPr txBox="1"/>
          <p:nvPr/>
        </p:nvSpPr>
        <p:spPr>
          <a:xfrm>
            <a:off x="2915816" y="2420888"/>
            <a:ext cx="1652139" cy="110799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6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436974" y="5061452"/>
            <a:ext cx="1652139" cy="5232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2018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</a:rPr>
              <a:t>год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935792" y="4956870"/>
            <a:ext cx="1652139" cy="5232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2019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</a:rPr>
              <a:t>год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0674" flipH="1">
            <a:off x="1792696" y="2826845"/>
            <a:ext cx="1362838" cy="142904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51657">
            <a:off x="3831892" y="2187444"/>
            <a:ext cx="3471948" cy="1858952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6463057" y="1758810"/>
            <a:ext cx="2136769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Эффективное взаимодействие с бизнес-сообществом</a:t>
            </a:r>
            <a:endParaRPr lang="ru-RU" sz="1400" b="1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461799" y="2639814"/>
            <a:ext cx="2448272" cy="107721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Опыт использования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</a:rPr>
              <a:t>количественных методов и анализа издержек при проведении ОРВ</a:t>
            </a:r>
            <a:endParaRPr lang="ru-RU" sz="1400" b="1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461799" y="3758611"/>
            <a:ext cx="2448272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</a:rPr>
              <a:t>"Лучшая практика"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</a:rPr>
              <a:t>проведения ОРВ, экспертизы и ОФВ</a:t>
            </a:r>
            <a:endParaRPr lang="ru-RU" sz="1400" b="1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828991" y="1321604"/>
            <a:ext cx="3024336" cy="5232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НИЖНЕВАРТОВСК</a:t>
            </a:r>
            <a:endParaRPr lang="ru-RU" sz="2400" b="1" u="sng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749" y="4763483"/>
            <a:ext cx="3364321" cy="1921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2677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7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25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44" grpId="0" animBg="1"/>
      <p:bldP spid="55" grpId="0"/>
      <p:bldP spid="56" grpId="0" animBg="1"/>
      <p:bldP spid="65" grpId="0"/>
      <p:bldP spid="66" grpId="0"/>
      <p:bldP spid="69" grpId="0"/>
      <p:bldP spid="73" grpId="0"/>
      <p:bldP spid="74" grpId="0"/>
      <p:bldP spid="75" grpId="0"/>
      <p:bldP spid="7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4184304" y="332492"/>
            <a:ext cx="792088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29" b="21974"/>
          <a:stretch/>
        </p:blipFill>
        <p:spPr>
          <a:xfrm>
            <a:off x="2354745" y="2816576"/>
            <a:ext cx="4451205" cy="3013044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-8347" y="1925126"/>
            <a:ext cx="9144000" cy="1235428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ВНИМАНИЕ!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591545" y="6198660"/>
            <a:ext cx="1944216" cy="523220"/>
          </a:xfrm>
          <a:prstGeom prst="rect">
            <a:avLst/>
          </a:prstGeom>
          <a:noFill/>
          <a:effectLst>
            <a:outerShdw blurRad="50800" dist="12700" dir="810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Нижневартовск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2020 год</a:t>
            </a:r>
          </a:p>
        </p:txBody>
      </p:sp>
    </p:spTree>
    <p:extLst>
      <p:ext uri="{BB962C8B-B14F-4D97-AF65-F5344CB8AC3E}">
        <p14:creationId xmlns:p14="http://schemas.microsoft.com/office/powerpoint/2010/main" val="36457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4054</TotalTime>
  <Words>528</Words>
  <Application>Microsoft Office PowerPoint</Application>
  <PresentationFormat>Экран (4:3)</PresentationFormat>
  <Paragraphs>114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Шебуняева Ксения Олеговна</dc:creator>
  <cp:lastModifiedBy>Шебуняева Ксения Олеговна</cp:lastModifiedBy>
  <cp:revision>760</cp:revision>
  <dcterms:created xsi:type="dcterms:W3CDTF">2018-12-10T19:43:22Z</dcterms:created>
  <dcterms:modified xsi:type="dcterms:W3CDTF">2020-03-17T12:47:58Z</dcterms:modified>
</cp:coreProperties>
</file>