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62" r:id="rId2"/>
    <p:sldId id="302" r:id="rId3"/>
    <p:sldId id="303" r:id="rId4"/>
    <p:sldId id="307" r:id="rId5"/>
    <p:sldId id="308" r:id="rId6"/>
    <p:sldId id="314" r:id="rId7"/>
    <p:sldId id="312" r:id="rId8"/>
    <p:sldId id="313" r:id="rId9"/>
    <p:sldId id="311" r:id="rId10"/>
    <p:sldId id="315" r:id="rId11"/>
    <p:sldId id="317" r:id="rId12"/>
    <p:sldId id="318" r:id="rId13"/>
    <p:sldId id="320" r:id="rId14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990BA"/>
    <a:srgbClr val="F76559"/>
    <a:srgbClr val="FF3131"/>
    <a:srgbClr val="075BA0"/>
    <a:srgbClr val="00ACEE"/>
    <a:srgbClr val="595959"/>
    <a:srgbClr val="2D7ABF"/>
    <a:srgbClr val="FF0000"/>
    <a:srgbClr val="EFEFEF"/>
    <a:srgbClr val="326CA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7" autoAdjust="0"/>
    <p:restoredTop sz="93256" autoAdjust="0"/>
  </p:normalViewPr>
  <p:slideViewPr>
    <p:cSldViewPr snapToGrid="0">
      <p:cViewPr varScale="1">
        <p:scale>
          <a:sx n="104" d="100"/>
          <a:sy n="104" d="100"/>
        </p:scale>
        <p:origin x="73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5992611932007555"/>
          <c:y val="0"/>
          <c:w val="0.6692639706699256"/>
          <c:h val="0.97077464788732393"/>
        </c:manualLayout>
      </c:layout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количество </c:v>
                </c:pt>
              </c:strCache>
            </c:strRef>
          </c:tx>
          <c:spPr>
            <a:solidFill>
              <a:srgbClr val="FF0000"/>
            </a:solidFill>
            <a:ln>
              <a:noFill/>
            </a:ln>
            <a:effectLst>
              <a:outerShdw blurRad="50800" dist="38100" dir="960000" algn="tl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balanced" dir="t">
                <a:rot lat="0" lon="0" rev="8700000"/>
              </a:lightRig>
            </a:scene3d>
            <a:sp3d>
              <a:bevelT h="12700" prst="angle"/>
            </a:sp3d>
          </c:spPr>
          <c:explosion val="6"/>
          <c:dPt>
            <c:idx val="0"/>
            <c:bubble3D val="0"/>
            <c:explosion val="5"/>
            <c:spPr>
              <a:solidFill>
                <a:srgbClr val="F86559"/>
              </a:solidFill>
              <a:ln w="19050">
                <a:noFill/>
              </a:ln>
              <a:effectLst>
                <a:outerShdw blurRad="50800" dist="38100" dir="960000" algn="tl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balanced" dir="t">
                  <a:rot lat="0" lon="0" rev="8700000"/>
                </a:lightRig>
              </a:scene3d>
              <a:sp3d>
                <a:bevelT h="12700" prst="angle"/>
              </a:sp3d>
            </c:spPr>
            <c:extLst>
              <c:ext xmlns:c16="http://schemas.microsoft.com/office/drawing/2014/chart" uri="{C3380CC4-5D6E-409C-BE32-E72D297353CC}">
                <c16:uniqueId val="{00000001-2C09-424B-A1F4-C300A732C9CD}"/>
              </c:ext>
            </c:extLst>
          </c:dPt>
          <c:dPt>
            <c:idx val="1"/>
            <c:bubble3D val="0"/>
            <c:explosion val="9"/>
            <c:spPr>
              <a:solidFill>
                <a:srgbClr val="0058A2"/>
              </a:solidFill>
              <a:ln w="19050">
                <a:noFill/>
              </a:ln>
              <a:effectLst>
                <a:outerShdw blurRad="50800" dist="38100" dir="960000" algn="tl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balanced" dir="t">
                  <a:rot lat="0" lon="0" rev="8700000"/>
                </a:lightRig>
              </a:scene3d>
              <a:sp3d>
                <a:bevelT h="12700" prst="angle"/>
              </a:sp3d>
            </c:spPr>
            <c:extLst>
              <c:ext xmlns:c16="http://schemas.microsoft.com/office/drawing/2014/chart" uri="{C3380CC4-5D6E-409C-BE32-E72D297353CC}">
                <c16:uniqueId val="{00000003-2C09-424B-A1F4-C300A732C9CD}"/>
              </c:ext>
            </c:extLst>
          </c:dPt>
          <c:dPt>
            <c:idx val="2"/>
            <c:bubble3D val="0"/>
            <c:explosion val="4"/>
            <c:spPr>
              <a:solidFill>
                <a:srgbClr val="1C90B6"/>
              </a:solidFill>
              <a:ln w="19050">
                <a:noFill/>
              </a:ln>
              <a:effectLst>
                <a:outerShdw blurRad="50800" dist="38100" dir="960000" algn="tl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balanced" dir="t">
                  <a:rot lat="0" lon="0" rev="8700000"/>
                </a:lightRig>
              </a:scene3d>
              <a:sp3d>
                <a:bevelT h="12700" prst="angle"/>
              </a:sp3d>
            </c:spPr>
            <c:extLst>
              <c:ext xmlns:c16="http://schemas.microsoft.com/office/drawing/2014/chart" uri="{C3380CC4-5D6E-409C-BE32-E72D297353CC}">
                <c16:uniqueId val="{00000005-2C09-424B-A1F4-C300A732C9CD}"/>
              </c:ext>
            </c:extLst>
          </c:dPt>
          <c:cat>
            <c:strRef>
              <c:f>Лист1!$A$2:$A$4</c:f>
              <c:strCache>
                <c:ptCount val="3"/>
                <c:pt idx="0">
                  <c:v>экспертиза</c:v>
                </c:pt>
                <c:pt idx="1">
                  <c:v>ОФВ</c:v>
                </c:pt>
                <c:pt idx="2">
                  <c:v>ОРВ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14</c:v>
                </c:pt>
                <c:pt idx="1">
                  <c:v>3</c:v>
                </c:pt>
                <c:pt idx="2">
                  <c:v>19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2C09-424B-A1F4-C300A732C9C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58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6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BAB67DE-294D-4D4D-8A0A-F633C1536311}" type="datetimeFigureOut">
              <a:rPr lang="ru-RU" smtClean="0"/>
              <a:t>28.04.2022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8ABC055-A583-4B80-B36D-8519B3424DD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8491841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8ABC055-A583-4B80-B36D-8519B3424DD0}" type="slidenum">
              <a:rPr lang="ru-RU" smtClean="0"/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8401750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8ABC055-A583-4B80-B36D-8519B3424DD0}" type="slidenum">
              <a:rPr lang="ru-RU" smtClean="0"/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0498528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189" indent="0" algn="ctr">
              <a:buNone/>
              <a:defRPr sz="2000"/>
            </a:lvl2pPr>
            <a:lvl3pPr marL="914377" indent="0" algn="ctr">
              <a:buNone/>
              <a:defRPr sz="1800"/>
            </a:lvl3pPr>
            <a:lvl4pPr marL="1371566" indent="0" algn="ctr">
              <a:buNone/>
              <a:defRPr sz="1600"/>
            </a:lvl4pPr>
            <a:lvl5pPr marL="1828754" indent="0" algn="ctr">
              <a:buNone/>
              <a:defRPr sz="1600"/>
            </a:lvl5pPr>
            <a:lvl6pPr marL="2285943" indent="0" algn="ctr">
              <a:buNone/>
              <a:defRPr sz="1600"/>
            </a:lvl6pPr>
            <a:lvl7pPr marL="2743131" indent="0" algn="ctr">
              <a:buNone/>
              <a:defRPr sz="1600"/>
            </a:lvl7pPr>
            <a:lvl8pPr marL="3200320" indent="0" algn="ctr">
              <a:buNone/>
              <a:defRPr sz="1600"/>
            </a:lvl8pPr>
            <a:lvl9pPr marL="3657509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FF4760-FE3C-4B24-8DDF-09650FE134E3}" type="datetimeFigureOut">
              <a:rPr lang="ru-RU" smtClean="0"/>
              <a:t>28.04.2022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3A80D3-7AC3-4078-8DA1-7AC290AB88F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7982912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FF4760-FE3C-4B24-8DDF-09650FE134E3}" type="datetimeFigureOut">
              <a:rPr lang="ru-RU" smtClean="0"/>
              <a:t>28.04.2022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3A80D3-7AC3-4078-8DA1-7AC290AB88F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577039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1" y="1709740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1" y="4589465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189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377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56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75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594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131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32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50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FF4760-FE3C-4B24-8DDF-09650FE134E3}" type="datetimeFigureOut">
              <a:rPr lang="ru-RU" smtClean="0"/>
              <a:t>28.04.2022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3A80D3-7AC3-4078-8DA1-7AC290AB88F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805802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FF4760-FE3C-4B24-8DDF-09650FE134E3}" type="datetimeFigureOut">
              <a:rPr lang="ru-RU" smtClean="0"/>
              <a:t>28.04.2022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3A80D3-7AC3-4078-8DA1-7AC290AB88F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713101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7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89" indent="0">
              <a:buNone/>
              <a:defRPr sz="2000" b="1"/>
            </a:lvl2pPr>
            <a:lvl3pPr marL="914377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1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89" indent="0">
              <a:buNone/>
              <a:defRPr sz="2000" b="1"/>
            </a:lvl2pPr>
            <a:lvl3pPr marL="914377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1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1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FF4760-FE3C-4B24-8DDF-09650FE134E3}" type="datetimeFigureOut">
              <a:rPr lang="ru-RU" smtClean="0"/>
              <a:t>28.04.2022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3A80D3-7AC3-4078-8DA1-7AC290AB88F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46481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FF4760-FE3C-4B24-8DDF-09650FE134E3}" type="datetimeFigureOut">
              <a:rPr lang="ru-RU" smtClean="0"/>
              <a:t>28.04.2022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3A80D3-7AC3-4078-8DA1-7AC290AB88F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008012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FF4760-FE3C-4B24-8DDF-09650FE134E3}" type="datetimeFigureOut">
              <a:rPr lang="ru-RU" smtClean="0"/>
              <a:t>28.04.2022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3A80D3-7AC3-4078-8DA1-7AC290AB88F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277217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189" indent="0">
              <a:buNone/>
              <a:defRPr sz="1400"/>
            </a:lvl2pPr>
            <a:lvl3pPr marL="914377" indent="0">
              <a:buNone/>
              <a:defRPr sz="1200"/>
            </a:lvl3pPr>
            <a:lvl4pPr marL="1371566" indent="0">
              <a:buNone/>
              <a:defRPr sz="1000"/>
            </a:lvl4pPr>
            <a:lvl5pPr marL="1828754" indent="0">
              <a:buNone/>
              <a:defRPr sz="1000"/>
            </a:lvl5pPr>
            <a:lvl6pPr marL="2285943" indent="0">
              <a:buNone/>
              <a:defRPr sz="1000"/>
            </a:lvl6pPr>
            <a:lvl7pPr marL="2743131" indent="0">
              <a:buNone/>
              <a:defRPr sz="1000"/>
            </a:lvl7pPr>
            <a:lvl8pPr marL="3200320" indent="0">
              <a:buNone/>
              <a:defRPr sz="1000"/>
            </a:lvl8pPr>
            <a:lvl9pPr marL="3657509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FF4760-FE3C-4B24-8DDF-09650FE134E3}" type="datetimeFigureOut">
              <a:rPr lang="ru-RU" smtClean="0"/>
              <a:t>28.04.2022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3A80D3-7AC3-4078-8DA1-7AC290AB88F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395730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189" indent="0">
              <a:buNone/>
              <a:defRPr sz="2800"/>
            </a:lvl2pPr>
            <a:lvl3pPr marL="914377" indent="0">
              <a:buNone/>
              <a:defRPr sz="2400"/>
            </a:lvl3pPr>
            <a:lvl4pPr marL="1371566" indent="0">
              <a:buNone/>
              <a:defRPr sz="2000"/>
            </a:lvl4pPr>
            <a:lvl5pPr marL="1828754" indent="0">
              <a:buNone/>
              <a:defRPr sz="2000"/>
            </a:lvl5pPr>
            <a:lvl6pPr marL="2285943" indent="0">
              <a:buNone/>
              <a:defRPr sz="2000"/>
            </a:lvl6pPr>
            <a:lvl7pPr marL="2743131" indent="0">
              <a:buNone/>
              <a:defRPr sz="2000"/>
            </a:lvl7pPr>
            <a:lvl8pPr marL="3200320" indent="0">
              <a:buNone/>
              <a:defRPr sz="2000"/>
            </a:lvl8pPr>
            <a:lvl9pPr marL="3657509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189" indent="0">
              <a:buNone/>
              <a:defRPr sz="1400"/>
            </a:lvl2pPr>
            <a:lvl3pPr marL="914377" indent="0">
              <a:buNone/>
              <a:defRPr sz="1200"/>
            </a:lvl3pPr>
            <a:lvl4pPr marL="1371566" indent="0">
              <a:buNone/>
              <a:defRPr sz="1000"/>
            </a:lvl4pPr>
            <a:lvl5pPr marL="1828754" indent="0">
              <a:buNone/>
              <a:defRPr sz="1000"/>
            </a:lvl5pPr>
            <a:lvl6pPr marL="2285943" indent="0">
              <a:buNone/>
              <a:defRPr sz="1000"/>
            </a:lvl6pPr>
            <a:lvl7pPr marL="2743131" indent="0">
              <a:buNone/>
              <a:defRPr sz="1000"/>
            </a:lvl7pPr>
            <a:lvl8pPr marL="3200320" indent="0">
              <a:buNone/>
              <a:defRPr sz="1000"/>
            </a:lvl8pPr>
            <a:lvl9pPr marL="3657509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FF4760-FE3C-4B24-8DDF-09650FE134E3}" type="datetimeFigureOut">
              <a:rPr lang="ru-RU" smtClean="0"/>
              <a:t>28.04.2022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3A80D3-7AC3-4078-8DA1-7AC290AB88F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409130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FF4760-FE3C-4B24-8DDF-09650FE134E3}" type="datetimeFigureOut">
              <a:rPr lang="ru-RU" smtClean="0"/>
              <a:t>28.04.2022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3A80D3-7AC3-4078-8DA1-7AC290AB88F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798965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1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FF4760-FE3C-4B24-8DDF-09650FE134E3}" type="datetimeFigureOut">
              <a:rPr lang="ru-RU" smtClean="0"/>
              <a:t>28.04.2022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3A80D3-7AC3-4078-8DA1-7AC290AB88F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688119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7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FF4760-FE3C-4B24-8DDF-09650FE134E3}" type="datetimeFigureOut">
              <a:rPr lang="ru-RU" smtClean="0"/>
              <a:t>28.04.2022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3A80D3-7AC3-4078-8DA1-7AC290AB88F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282887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377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594" indent="-228594" algn="l" defTabSz="914377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783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971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160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349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537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26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914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103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7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1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7" Type="http://schemas.openxmlformats.org/officeDocument/2006/relationships/image" Target="../media/image6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microsoft.com/office/2007/relationships/hdphoto" Target="../media/hdphoto1.wdp"/><Relationship Id="rId7" Type="http://schemas.openxmlformats.org/officeDocument/2006/relationships/image" Target="../media/image8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chart" Target="../charts/chart1.xm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microsoft.com/office/2007/relationships/hdphoto" Target="../media/hdphoto1.wdp"/><Relationship Id="rId7" Type="http://schemas.microsoft.com/office/2007/relationships/hdphoto" Target="../media/hdphoto2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7" Type="http://schemas.openxmlformats.org/officeDocument/2006/relationships/image" Target="../media/image8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13.png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13.png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5" Type="http://schemas.openxmlformats.org/officeDocument/2006/relationships/image" Target="../media/image13.png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5" Type="http://schemas.openxmlformats.org/officeDocument/2006/relationships/image" Target="../media/image13.png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3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13" Type="http://schemas.openxmlformats.org/officeDocument/2006/relationships/image" Target="../media/image21.png"/><Relationship Id="rId3" Type="http://schemas.openxmlformats.org/officeDocument/2006/relationships/image" Target="../media/image2.png"/><Relationship Id="rId7" Type="http://schemas.openxmlformats.org/officeDocument/2006/relationships/image" Target="../media/image15.jpeg"/><Relationship Id="rId12" Type="http://schemas.openxmlformats.org/officeDocument/2006/relationships/image" Target="../media/image2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.jpeg"/><Relationship Id="rId11" Type="http://schemas.openxmlformats.org/officeDocument/2006/relationships/image" Target="../media/image19.jpeg"/><Relationship Id="rId5" Type="http://schemas.openxmlformats.org/officeDocument/2006/relationships/image" Target="../media/image3.png"/><Relationship Id="rId10" Type="http://schemas.openxmlformats.org/officeDocument/2006/relationships/image" Target="../media/image18.jpeg"/><Relationship Id="rId4" Type="http://schemas.microsoft.com/office/2007/relationships/hdphoto" Target="../media/hdphoto1.wdp"/><Relationship Id="rId9" Type="http://schemas.openxmlformats.org/officeDocument/2006/relationships/image" Target="../media/image17.png"/></Relationships>
</file>

<file path=ppt/slides/_rels/slide12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3" Type="http://schemas.openxmlformats.org/officeDocument/2006/relationships/image" Target="../media/image2.png"/><Relationship Id="rId7" Type="http://schemas.openxmlformats.org/officeDocument/2006/relationships/image" Target="../media/image2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2.png"/><Relationship Id="rId5" Type="http://schemas.openxmlformats.org/officeDocument/2006/relationships/image" Target="../media/image3.png"/><Relationship Id="rId4" Type="http://schemas.microsoft.com/office/2007/relationships/hdphoto" Target="../media/hdphoto1.wdp"/><Relationship Id="rId9" Type="http://schemas.openxmlformats.org/officeDocument/2006/relationships/image" Target="../media/image13.png"/></Relationships>
</file>

<file path=ppt/slides/_rels/slide1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6E6E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бъект 2"/>
          <p:cNvSpPr txBox="1">
            <a:spLocks/>
          </p:cNvSpPr>
          <p:nvPr/>
        </p:nvSpPr>
        <p:spPr>
          <a:xfrm>
            <a:off x="0" y="2171932"/>
            <a:ext cx="12192000" cy="2520837"/>
          </a:xfrm>
          <a:prstGeom prst="rect">
            <a:avLst/>
          </a:prstGeom>
          <a:solidFill>
            <a:srgbClr val="1990BA"/>
          </a:solidFill>
        </p:spPr>
        <p:txBody>
          <a:bodyPr vert="horz" lIns="91440" tIns="45720" rIns="91440" bIns="45720" rtlCol="0" anchor="ctr" anchorCtr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4400" b="1" dirty="0">
                <a:solidFill>
                  <a:schemeClr val="bg1"/>
                </a:solidFill>
                <a:latin typeface="+mj-lt"/>
              </a:rPr>
              <a:t>О </a:t>
            </a:r>
            <a:r>
              <a:rPr lang="ru-RU" sz="4400" b="1" dirty="0" smtClean="0">
                <a:solidFill>
                  <a:schemeClr val="bg1"/>
                </a:solidFill>
                <a:latin typeface="+mj-lt"/>
              </a:rPr>
              <a:t>взаимодействии с </a:t>
            </a:r>
            <a:r>
              <a:rPr lang="ru-RU" sz="4400" b="1" dirty="0">
                <a:solidFill>
                  <a:schemeClr val="bg1"/>
                </a:solidFill>
                <a:latin typeface="+mj-lt"/>
              </a:rPr>
              <a:t>бизнес-сообществом </a:t>
            </a:r>
            <a:endParaRPr lang="ru-RU" sz="4400" b="1" dirty="0" smtClean="0">
              <a:solidFill>
                <a:schemeClr val="bg1"/>
              </a:solidFill>
              <a:latin typeface="+mj-lt"/>
            </a:endParaRPr>
          </a:p>
          <a:p>
            <a:pPr marL="0" indent="0" algn="ctr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4400" b="1" dirty="0" smtClean="0">
                <a:solidFill>
                  <a:schemeClr val="bg1"/>
                </a:solidFill>
                <a:latin typeface="+mj-lt"/>
              </a:rPr>
              <a:t>при проведении ОРВ, </a:t>
            </a:r>
            <a:r>
              <a:rPr lang="ru-RU" sz="4400" b="1" dirty="0">
                <a:solidFill>
                  <a:schemeClr val="bg1"/>
                </a:solidFill>
                <a:latin typeface="+mj-lt"/>
              </a:rPr>
              <a:t>экспертизы и </a:t>
            </a:r>
            <a:r>
              <a:rPr lang="ru-RU" sz="4400" b="1" dirty="0" smtClean="0">
                <a:solidFill>
                  <a:schemeClr val="bg1"/>
                </a:solidFill>
                <a:latin typeface="+mj-lt"/>
              </a:rPr>
              <a:t>ОФВ </a:t>
            </a:r>
          </a:p>
          <a:p>
            <a:pPr marL="0" indent="0" algn="ctr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4400" b="1" dirty="0" smtClean="0">
                <a:solidFill>
                  <a:schemeClr val="bg1"/>
                </a:solidFill>
                <a:latin typeface="+mj-lt"/>
              </a:rPr>
              <a:t>за </a:t>
            </a:r>
            <a:r>
              <a:rPr lang="ru-RU" sz="4400" b="1" dirty="0">
                <a:solidFill>
                  <a:schemeClr val="bg1"/>
                </a:solidFill>
                <a:latin typeface="+mj-lt"/>
              </a:rPr>
              <a:t>2021 год</a:t>
            </a:r>
          </a:p>
        </p:txBody>
      </p:sp>
      <p:sp>
        <p:nvSpPr>
          <p:cNvPr id="5" name="Объект 2"/>
          <p:cNvSpPr txBox="1">
            <a:spLocks/>
          </p:cNvSpPr>
          <p:nvPr/>
        </p:nvSpPr>
        <p:spPr>
          <a:xfrm>
            <a:off x="0" y="6370619"/>
            <a:ext cx="12192000" cy="22428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50000"/>
              </a:lnSpc>
              <a:buNone/>
            </a:pPr>
            <a:r>
              <a:rPr lang="ru-RU" sz="1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г. Нижневартовск </a:t>
            </a:r>
          </a:p>
          <a:p>
            <a:pPr marL="0" indent="0" algn="ctr">
              <a:lnSpc>
                <a:spcPct val="50000"/>
              </a:lnSpc>
              <a:buNone/>
            </a:pPr>
            <a:r>
              <a:rPr lang="ru-RU" sz="1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2022 </a:t>
            </a:r>
            <a:r>
              <a:rPr lang="ru-RU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г.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1788" y="279578"/>
            <a:ext cx="1356212" cy="15224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13651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" name="Рисунок 43"/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Blur radius="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360" t="-857" r="30201" b="44526"/>
          <a:stretch/>
        </p:blipFill>
        <p:spPr>
          <a:xfrm>
            <a:off x="-17585" y="1285336"/>
            <a:ext cx="12209585" cy="5572664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59" t="6755" r="5072"/>
          <a:stretch/>
        </p:blipFill>
        <p:spPr>
          <a:xfrm>
            <a:off x="-17585" y="5"/>
            <a:ext cx="12209585" cy="1575980"/>
          </a:xfrm>
          <a:prstGeom prst="rect">
            <a:avLst/>
          </a:prstGeom>
        </p:spPr>
      </p:pic>
      <p:sp>
        <p:nvSpPr>
          <p:cNvPr id="10" name="Прямоугольник 9"/>
          <p:cNvSpPr/>
          <p:nvPr/>
        </p:nvSpPr>
        <p:spPr>
          <a:xfrm>
            <a:off x="1289144" y="-37034"/>
            <a:ext cx="10853598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3000" b="1" dirty="0" smtClean="0">
                <a:solidFill>
                  <a:schemeClr val="bg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СОГЛАШЕНИЯ АДМИНИСТРАЦИИ ГОРОДА </a:t>
            </a:r>
          </a:p>
          <a:p>
            <a:pPr algn="ctr">
              <a:spcAft>
                <a:spcPts val="0"/>
              </a:spcAft>
            </a:pPr>
            <a:r>
              <a:rPr lang="ru-RU" sz="3000" b="1" dirty="0" smtClean="0">
                <a:solidFill>
                  <a:schemeClr val="bg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О ВЗАИМОДЕЙСТВИИ С БИЗНЕСОМ И НАУЧНЫМ СООБЩЕСТВОМ</a:t>
            </a:r>
            <a:endParaRPr lang="ru-RU" sz="3000" b="1" dirty="0">
              <a:solidFill>
                <a:schemeClr val="bg1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6" name="Прямоугольник 35"/>
          <p:cNvSpPr/>
          <p:nvPr/>
        </p:nvSpPr>
        <p:spPr>
          <a:xfrm>
            <a:off x="11625762" y="6287971"/>
            <a:ext cx="566694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2800" dirty="0" smtClean="0">
                <a:solidFill>
                  <a:srgbClr val="59595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endParaRPr lang="ru-RU" sz="2800" dirty="0">
              <a:solidFill>
                <a:srgbClr val="59595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pSp>
        <p:nvGrpSpPr>
          <p:cNvPr id="3" name="Группа 2"/>
          <p:cNvGrpSpPr/>
          <p:nvPr/>
        </p:nvGrpSpPr>
        <p:grpSpPr>
          <a:xfrm>
            <a:off x="231172" y="1440793"/>
            <a:ext cx="5574405" cy="5258809"/>
            <a:chOff x="231172" y="1440793"/>
            <a:chExt cx="5574405" cy="5258809"/>
          </a:xfrm>
        </p:grpSpPr>
        <p:grpSp>
          <p:nvGrpSpPr>
            <p:cNvPr id="45" name="Группа 44"/>
            <p:cNvGrpSpPr/>
            <p:nvPr/>
          </p:nvGrpSpPr>
          <p:grpSpPr>
            <a:xfrm>
              <a:off x="231172" y="1440793"/>
              <a:ext cx="5574405" cy="4813553"/>
              <a:chOff x="259307" y="1639142"/>
              <a:chExt cx="5574405" cy="4813553"/>
            </a:xfrm>
          </p:grpSpPr>
          <p:grpSp>
            <p:nvGrpSpPr>
              <p:cNvPr id="46" name="Группа 45"/>
              <p:cNvGrpSpPr/>
              <p:nvPr/>
            </p:nvGrpSpPr>
            <p:grpSpPr>
              <a:xfrm>
                <a:off x="259307" y="1639142"/>
                <a:ext cx="5568285" cy="432722"/>
                <a:chOff x="573203" y="1850321"/>
                <a:chExt cx="4817661" cy="487082"/>
              </a:xfrm>
            </p:grpSpPr>
            <p:sp>
              <p:nvSpPr>
                <p:cNvPr id="85" name="Пятиугольник 84"/>
                <p:cNvSpPr/>
                <p:nvPr/>
              </p:nvSpPr>
              <p:spPr>
                <a:xfrm>
                  <a:off x="573203" y="1869742"/>
                  <a:ext cx="464027" cy="404419"/>
                </a:xfrm>
                <a:prstGeom prst="homePlate">
                  <a:avLst/>
                </a:prstGeom>
                <a:solidFill>
                  <a:srgbClr val="1990BA"/>
                </a:solidFill>
                <a:ln>
                  <a:solidFill>
                    <a:srgbClr val="5D7082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ru-RU" sz="2000" dirty="0" smtClean="0">
                      <a:solidFill>
                        <a:schemeClr val="bg1"/>
                      </a:solidFill>
                    </a:rPr>
                    <a:t>1</a:t>
                  </a:r>
                  <a:endParaRPr lang="ru-RU" sz="2000" dirty="0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86" name="Шеврон 85"/>
                <p:cNvSpPr/>
                <p:nvPr/>
              </p:nvSpPr>
              <p:spPr>
                <a:xfrm>
                  <a:off x="941696" y="1850321"/>
                  <a:ext cx="4449168" cy="487082"/>
                </a:xfrm>
                <a:prstGeom prst="chevron">
                  <a:avLst/>
                </a:prstGeom>
                <a:solidFill>
                  <a:schemeClr val="bg1"/>
                </a:solidFill>
                <a:ln>
                  <a:solidFill>
                    <a:srgbClr val="1990BA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just">
                    <a:spcAft>
                      <a:spcPts val="0"/>
                    </a:spcAft>
                  </a:pPr>
                  <a:r>
                    <a:rPr lang="ru-RU" sz="1600" b="1" dirty="0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</a:rPr>
                    <a:t>Нижневартовская Торгово-промышленная </a:t>
                  </a:r>
                  <a:r>
                    <a:rPr lang="ru-RU" sz="1600" b="1" dirty="0" smtClean="0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</a:rPr>
                    <a:t>палата</a:t>
                  </a:r>
                </a:p>
                <a:p>
                  <a:pPr algn="just">
                    <a:spcAft>
                      <a:spcPts val="0"/>
                    </a:spcAft>
                  </a:pPr>
                  <a:r>
                    <a:rPr lang="ru-RU" sz="1400" i="1" dirty="0" smtClean="0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</a:rPr>
                    <a:t>(2 соглашения) </a:t>
                  </a:r>
                  <a:endParaRPr lang="ru-RU" sz="1200" i="1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endParaRPr>
                </a:p>
              </p:txBody>
            </p:sp>
          </p:grpSp>
          <p:grpSp>
            <p:nvGrpSpPr>
              <p:cNvPr id="47" name="Группа 46"/>
              <p:cNvGrpSpPr/>
              <p:nvPr/>
            </p:nvGrpSpPr>
            <p:grpSpPr>
              <a:xfrm>
                <a:off x="259307" y="2524221"/>
                <a:ext cx="5568287" cy="359284"/>
                <a:chOff x="573203" y="1840612"/>
                <a:chExt cx="4817663" cy="404419"/>
              </a:xfrm>
            </p:grpSpPr>
            <p:sp>
              <p:nvSpPr>
                <p:cNvPr id="83" name="Пятиугольник 82"/>
                <p:cNvSpPr/>
                <p:nvPr/>
              </p:nvSpPr>
              <p:spPr>
                <a:xfrm>
                  <a:off x="573203" y="1840612"/>
                  <a:ext cx="464027" cy="404419"/>
                </a:xfrm>
                <a:prstGeom prst="homePlate">
                  <a:avLst/>
                </a:prstGeom>
                <a:solidFill>
                  <a:srgbClr val="1990BA"/>
                </a:solidFill>
                <a:ln>
                  <a:solidFill>
                    <a:srgbClr val="5D7082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ru-RU" sz="2000" dirty="0" smtClean="0"/>
                    <a:t>3</a:t>
                  </a:r>
                  <a:endParaRPr lang="ru-RU" dirty="0"/>
                </a:p>
              </p:txBody>
            </p:sp>
            <p:sp>
              <p:nvSpPr>
                <p:cNvPr id="84" name="Шеврон 83"/>
                <p:cNvSpPr/>
                <p:nvPr/>
              </p:nvSpPr>
              <p:spPr>
                <a:xfrm>
                  <a:off x="941696" y="1840612"/>
                  <a:ext cx="4449170" cy="404419"/>
                </a:xfrm>
                <a:prstGeom prst="chevron">
                  <a:avLst/>
                </a:prstGeom>
                <a:solidFill>
                  <a:schemeClr val="bg1"/>
                </a:solidFill>
                <a:ln>
                  <a:solidFill>
                    <a:srgbClr val="1990BA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just">
                    <a:spcAft>
                      <a:spcPts val="0"/>
                    </a:spcAft>
                  </a:pPr>
                  <a:r>
                    <a:rPr lang="ru-RU" sz="1600" b="1" dirty="0" smtClean="0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</a:rPr>
                    <a:t>ООО "Союз </a:t>
                  </a:r>
                  <a:r>
                    <a:rPr lang="ru-RU" sz="1600" b="1" dirty="0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</a:rPr>
                    <a:t>архитекторов России" </a:t>
                  </a:r>
                  <a:endParaRPr lang="ru-RU" sz="1600" b="1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endParaRPr>
                </a:p>
              </p:txBody>
            </p:sp>
          </p:grpSp>
          <p:grpSp>
            <p:nvGrpSpPr>
              <p:cNvPr id="49" name="Группа 48"/>
              <p:cNvGrpSpPr/>
              <p:nvPr/>
            </p:nvGrpSpPr>
            <p:grpSpPr>
              <a:xfrm>
                <a:off x="259307" y="2111875"/>
                <a:ext cx="5568287" cy="359285"/>
                <a:chOff x="573203" y="1879454"/>
                <a:chExt cx="4817663" cy="404420"/>
              </a:xfrm>
            </p:grpSpPr>
            <p:sp>
              <p:nvSpPr>
                <p:cNvPr id="81" name="Пятиугольник 80"/>
                <p:cNvSpPr/>
                <p:nvPr/>
              </p:nvSpPr>
              <p:spPr>
                <a:xfrm>
                  <a:off x="573203" y="1879455"/>
                  <a:ext cx="464027" cy="404419"/>
                </a:xfrm>
                <a:prstGeom prst="homePlate">
                  <a:avLst/>
                </a:prstGeom>
                <a:solidFill>
                  <a:srgbClr val="1990BA"/>
                </a:solidFill>
                <a:ln>
                  <a:solidFill>
                    <a:srgbClr val="5D7082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ru-RU" sz="2000" dirty="0" smtClean="0"/>
                    <a:t>2</a:t>
                  </a:r>
                  <a:endParaRPr lang="ru-RU" dirty="0"/>
                </a:p>
              </p:txBody>
            </p:sp>
            <p:sp useBgFill="1">
              <p:nvSpPr>
                <p:cNvPr id="82" name="Шеврон 81"/>
                <p:cNvSpPr/>
                <p:nvPr/>
              </p:nvSpPr>
              <p:spPr>
                <a:xfrm>
                  <a:off x="941696" y="1879454"/>
                  <a:ext cx="4449170" cy="404420"/>
                </a:xfrm>
                <a:prstGeom prst="chevron">
                  <a:avLst/>
                </a:prstGeom>
                <a:solidFill>
                  <a:schemeClr val="bg1"/>
                </a:solidFill>
                <a:ln>
                  <a:solidFill>
                    <a:srgbClr val="1990BA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just"/>
                  <a:r>
                    <a:rPr lang="ru-RU" sz="1600" b="1" dirty="0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</a:rPr>
                    <a:t>Западно-Сибирская ассоциация строителей</a:t>
                  </a:r>
                </a:p>
              </p:txBody>
            </p:sp>
          </p:grpSp>
          <p:grpSp>
            <p:nvGrpSpPr>
              <p:cNvPr id="50" name="Группа 49"/>
              <p:cNvGrpSpPr/>
              <p:nvPr/>
            </p:nvGrpSpPr>
            <p:grpSpPr>
              <a:xfrm>
                <a:off x="259307" y="2962449"/>
                <a:ext cx="5568287" cy="359284"/>
                <a:chOff x="573203" y="1830902"/>
                <a:chExt cx="4817663" cy="404419"/>
              </a:xfrm>
            </p:grpSpPr>
            <p:sp>
              <p:nvSpPr>
                <p:cNvPr id="79" name="Пятиугольник 78"/>
                <p:cNvSpPr/>
                <p:nvPr/>
              </p:nvSpPr>
              <p:spPr>
                <a:xfrm>
                  <a:off x="573203" y="1830902"/>
                  <a:ext cx="464027" cy="404419"/>
                </a:xfrm>
                <a:prstGeom prst="homePlate">
                  <a:avLst/>
                </a:prstGeom>
                <a:solidFill>
                  <a:srgbClr val="1990BA"/>
                </a:solidFill>
                <a:ln>
                  <a:solidFill>
                    <a:srgbClr val="5D7082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ru-RU" sz="2000" dirty="0" smtClean="0"/>
                    <a:t>4</a:t>
                  </a:r>
                  <a:endParaRPr lang="ru-RU" dirty="0"/>
                </a:p>
              </p:txBody>
            </p:sp>
            <p:sp>
              <p:nvSpPr>
                <p:cNvPr id="80" name="Шеврон 79"/>
                <p:cNvSpPr/>
                <p:nvPr/>
              </p:nvSpPr>
              <p:spPr>
                <a:xfrm>
                  <a:off x="941696" y="1830902"/>
                  <a:ext cx="4449170" cy="404419"/>
                </a:xfrm>
                <a:prstGeom prst="chevron">
                  <a:avLst/>
                </a:prstGeom>
                <a:solidFill>
                  <a:schemeClr val="bg1"/>
                </a:solidFill>
                <a:ln>
                  <a:solidFill>
                    <a:srgbClr val="1990BA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just">
                    <a:spcAft>
                      <a:spcPts val="0"/>
                    </a:spcAft>
                  </a:pPr>
                  <a:r>
                    <a:rPr lang="ru-RU" sz="1600" b="1" dirty="0" smtClean="0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</a:rPr>
                    <a:t>ХМРО "Опора </a:t>
                  </a:r>
                  <a:r>
                    <a:rPr lang="ru-RU" sz="1600" b="1" dirty="0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</a:rPr>
                    <a:t>России"</a:t>
                  </a:r>
                  <a:endParaRPr lang="ru-RU" sz="1400" b="1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endParaRPr>
                </a:p>
              </p:txBody>
            </p:sp>
          </p:grpSp>
          <p:grpSp>
            <p:nvGrpSpPr>
              <p:cNvPr id="52" name="Группа 51"/>
              <p:cNvGrpSpPr/>
              <p:nvPr/>
            </p:nvGrpSpPr>
            <p:grpSpPr>
              <a:xfrm>
                <a:off x="259307" y="3392049"/>
                <a:ext cx="5568285" cy="359284"/>
                <a:chOff x="573203" y="1811482"/>
                <a:chExt cx="4817661" cy="404419"/>
              </a:xfrm>
            </p:grpSpPr>
            <p:sp>
              <p:nvSpPr>
                <p:cNvPr id="77" name="Пятиугольник 76"/>
                <p:cNvSpPr/>
                <p:nvPr/>
              </p:nvSpPr>
              <p:spPr>
                <a:xfrm>
                  <a:off x="573203" y="1811482"/>
                  <a:ext cx="464027" cy="404419"/>
                </a:xfrm>
                <a:prstGeom prst="homePlate">
                  <a:avLst/>
                </a:prstGeom>
                <a:solidFill>
                  <a:srgbClr val="1990BA"/>
                </a:solidFill>
                <a:ln>
                  <a:solidFill>
                    <a:srgbClr val="5D7082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ru-RU" sz="2000" dirty="0" smtClean="0"/>
                    <a:t>5</a:t>
                  </a:r>
                  <a:endParaRPr lang="ru-RU" dirty="0"/>
                </a:p>
              </p:txBody>
            </p:sp>
            <p:sp>
              <p:nvSpPr>
                <p:cNvPr id="78" name="Шеврон 77"/>
                <p:cNvSpPr/>
                <p:nvPr/>
              </p:nvSpPr>
              <p:spPr>
                <a:xfrm>
                  <a:off x="941696" y="1811482"/>
                  <a:ext cx="4449168" cy="404419"/>
                </a:xfrm>
                <a:prstGeom prst="chevron">
                  <a:avLst/>
                </a:prstGeom>
                <a:solidFill>
                  <a:schemeClr val="bg1"/>
                </a:solidFill>
                <a:ln>
                  <a:solidFill>
                    <a:srgbClr val="1990BA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just">
                    <a:spcAft>
                      <a:spcPts val="0"/>
                    </a:spcAft>
                  </a:pPr>
                  <a:r>
                    <a:rPr lang="ru-RU" sz="1600" b="1" dirty="0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</a:rPr>
                    <a:t>ФГАОУ ВО "ЮУРГУ (НИУ)"</a:t>
                  </a:r>
                </a:p>
              </p:txBody>
            </p:sp>
          </p:grpSp>
          <p:grpSp>
            <p:nvGrpSpPr>
              <p:cNvPr id="56" name="Группа 55"/>
              <p:cNvGrpSpPr/>
              <p:nvPr/>
            </p:nvGrpSpPr>
            <p:grpSpPr>
              <a:xfrm>
                <a:off x="259307" y="4283271"/>
                <a:ext cx="5568285" cy="359284"/>
                <a:chOff x="573203" y="1762932"/>
                <a:chExt cx="4817661" cy="404419"/>
              </a:xfrm>
            </p:grpSpPr>
            <p:sp>
              <p:nvSpPr>
                <p:cNvPr id="75" name="Пятиугольник 74"/>
                <p:cNvSpPr/>
                <p:nvPr/>
              </p:nvSpPr>
              <p:spPr>
                <a:xfrm>
                  <a:off x="573203" y="1762932"/>
                  <a:ext cx="464027" cy="404419"/>
                </a:xfrm>
                <a:prstGeom prst="homePlate">
                  <a:avLst/>
                </a:prstGeom>
                <a:solidFill>
                  <a:srgbClr val="1990BA"/>
                </a:solidFill>
                <a:ln>
                  <a:solidFill>
                    <a:srgbClr val="5D7082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ru-RU" sz="2000" dirty="0" smtClean="0"/>
                    <a:t>7</a:t>
                  </a:r>
                  <a:endParaRPr lang="ru-RU" dirty="0"/>
                </a:p>
              </p:txBody>
            </p:sp>
            <p:sp>
              <p:nvSpPr>
                <p:cNvPr id="76" name="Шеврон 75"/>
                <p:cNvSpPr/>
                <p:nvPr/>
              </p:nvSpPr>
              <p:spPr>
                <a:xfrm>
                  <a:off x="941696" y="1762932"/>
                  <a:ext cx="4449168" cy="404419"/>
                </a:xfrm>
                <a:prstGeom prst="chevron">
                  <a:avLst/>
                </a:prstGeom>
                <a:solidFill>
                  <a:schemeClr val="bg1"/>
                </a:solidFill>
                <a:ln>
                  <a:solidFill>
                    <a:srgbClr val="1990BA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just">
                    <a:spcAft>
                      <a:spcPts val="0"/>
                    </a:spcAft>
                  </a:pPr>
                  <a:r>
                    <a:rPr lang="ru-RU" sz="1600" b="1" dirty="0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</a:rPr>
                    <a:t>ООО "НПАТП-1"</a:t>
                  </a:r>
                </a:p>
              </p:txBody>
            </p:sp>
          </p:grpSp>
          <p:grpSp>
            <p:nvGrpSpPr>
              <p:cNvPr id="58" name="Группа 57"/>
              <p:cNvGrpSpPr/>
              <p:nvPr/>
            </p:nvGrpSpPr>
            <p:grpSpPr>
              <a:xfrm>
                <a:off x="259307" y="3833347"/>
                <a:ext cx="5568287" cy="359284"/>
                <a:chOff x="573203" y="1782352"/>
                <a:chExt cx="4817663" cy="404419"/>
              </a:xfrm>
            </p:grpSpPr>
            <p:sp>
              <p:nvSpPr>
                <p:cNvPr id="73" name="Пятиугольник 72"/>
                <p:cNvSpPr/>
                <p:nvPr/>
              </p:nvSpPr>
              <p:spPr>
                <a:xfrm>
                  <a:off x="573203" y="1782352"/>
                  <a:ext cx="464027" cy="404419"/>
                </a:xfrm>
                <a:prstGeom prst="homePlate">
                  <a:avLst/>
                </a:prstGeom>
                <a:solidFill>
                  <a:srgbClr val="1990BA"/>
                </a:solidFill>
                <a:ln>
                  <a:solidFill>
                    <a:srgbClr val="5D7082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ru-RU" sz="2000" dirty="0" smtClean="0"/>
                    <a:t>6</a:t>
                  </a:r>
                  <a:endParaRPr lang="ru-RU" dirty="0"/>
                </a:p>
              </p:txBody>
            </p:sp>
            <p:sp>
              <p:nvSpPr>
                <p:cNvPr id="74" name="Шеврон 73"/>
                <p:cNvSpPr/>
                <p:nvPr/>
              </p:nvSpPr>
              <p:spPr>
                <a:xfrm>
                  <a:off x="941696" y="1782352"/>
                  <a:ext cx="4449170" cy="404419"/>
                </a:xfrm>
                <a:prstGeom prst="chevron">
                  <a:avLst/>
                </a:prstGeom>
                <a:solidFill>
                  <a:schemeClr val="bg1"/>
                </a:solidFill>
                <a:ln>
                  <a:solidFill>
                    <a:srgbClr val="1990BA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>
                    <a:spcAft>
                      <a:spcPts val="0"/>
                    </a:spcAft>
                  </a:pPr>
                  <a:r>
                    <a:rPr lang="ru-RU" sz="1600" b="1" dirty="0" smtClean="0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</a:rPr>
                    <a:t>АО </a:t>
                  </a:r>
                  <a:r>
                    <a:rPr lang="ru-RU" sz="1600" b="1" dirty="0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</a:rPr>
                    <a:t>" </a:t>
                  </a:r>
                  <a:r>
                    <a:rPr lang="ru-RU" sz="1600" b="1" dirty="0" smtClean="0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</a:rPr>
                    <a:t>Городские </a:t>
                  </a:r>
                  <a:r>
                    <a:rPr lang="ru-RU" sz="1600" b="1" dirty="0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</a:rPr>
                    <a:t>электрические </a:t>
                  </a:r>
                  <a:r>
                    <a:rPr lang="ru-RU" sz="1600" b="1" dirty="0" smtClean="0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</a:rPr>
                    <a:t>сети</a:t>
                  </a:r>
                  <a:r>
                    <a:rPr lang="ru-RU" sz="1600" b="1" dirty="0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</a:rPr>
                    <a:t> "</a:t>
                  </a:r>
                  <a:endParaRPr lang="ru-RU" sz="1600" b="1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endParaRPr>
                </a:p>
              </p:txBody>
            </p:sp>
          </p:grpSp>
          <p:grpSp>
            <p:nvGrpSpPr>
              <p:cNvPr id="61" name="Группа 60"/>
              <p:cNvGrpSpPr/>
              <p:nvPr/>
            </p:nvGrpSpPr>
            <p:grpSpPr>
              <a:xfrm>
                <a:off x="259307" y="5635550"/>
                <a:ext cx="5568287" cy="359284"/>
                <a:chOff x="573203" y="1704672"/>
                <a:chExt cx="4817663" cy="404419"/>
              </a:xfrm>
            </p:grpSpPr>
            <p:sp>
              <p:nvSpPr>
                <p:cNvPr id="71" name="Пятиугольник 70"/>
                <p:cNvSpPr/>
                <p:nvPr/>
              </p:nvSpPr>
              <p:spPr>
                <a:xfrm>
                  <a:off x="573203" y="1704672"/>
                  <a:ext cx="464027" cy="404419"/>
                </a:xfrm>
                <a:prstGeom prst="homePlate">
                  <a:avLst/>
                </a:prstGeom>
                <a:solidFill>
                  <a:srgbClr val="1990BA"/>
                </a:solidFill>
                <a:ln>
                  <a:solidFill>
                    <a:srgbClr val="5D7082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ru-RU" sz="2000" dirty="0" smtClean="0"/>
                    <a:t>10</a:t>
                  </a:r>
                  <a:endParaRPr lang="ru-RU" dirty="0"/>
                </a:p>
              </p:txBody>
            </p:sp>
            <p:sp>
              <p:nvSpPr>
                <p:cNvPr id="72" name="Шеврон 71"/>
                <p:cNvSpPr/>
                <p:nvPr/>
              </p:nvSpPr>
              <p:spPr>
                <a:xfrm>
                  <a:off x="941696" y="1704672"/>
                  <a:ext cx="4449170" cy="404419"/>
                </a:xfrm>
                <a:prstGeom prst="chevron">
                  <a:avLst/>
                </a:prstGeom>
                <a:solidFill>
                  <a:schemeClr val="bg1"/>
                </a:solidFill>
                <a:ln>
                  <a:solidFill>
                    <a:srgbClr val="1990BA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just">
                    <a:spcAft>
                      <a:spcPts val="0"/>
                    </a:spcAft>
                  </a:pPr>
                  <a:r>
                    <a:rPr lang="ru-RU" sz="1600" b="1" dirty="0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</a:rPr>
                    <a:t>ФГБОУ ВО "НВГУ"</a:t>
                  </a:r>
                </a:p>
              </p:txBody>
            </p:sp>
          </p:grpSp>
          <p:grpSp>
            <p:nvGrpSpPr>
              <p:cNvPr id="62" name="Группа 61"/>
              <p:cNvGrpSpPr/>
              <p:nvPr/>
            </p:nvGrpSpPr>
            <p:grpSpPr>
              <a:xfrm>
                <a:off x="259307" y="5183120"/>
                <a:ext cx="5568286" cy="359284"/>
                <a:chOff x="573203" y="1724092"/>
                <a:chExt cx="4817662" cy="404419"/>
              </a:xfrm>
            </p:grpSpPr>
            <p:sp>
              <p:nvSpPr>
                <p:cNvPr id="69" name="Пятиугольник 68"/>
                <p:cNvSpPr/>
                <p:nvPr/>
              </p:nvSpPr>
              <p:spPr>
                <a:xfrm>
                  <a:off x="573203" y="1724092"/>
                  <a:ext cx="464027" cy="404419"/>
                </a:xfrm>
                <a:prstGeom prst="homePlate">
                  <a:avLst/>
                </a:prstGeom>
                <a:solidFill>
                  <a:srgbClr val="1990BA"/>
                </a:solidFill>
                <a:ln>
                  <a:solidFill>
                    <a:srgbClr val="5D7082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ru-RU" sz="2000" dirty="0" smtClean="0"/>
                    <a:t>9</a:t>
                  </a:r>
                  <a:endParaRPr lang="ru-RU" sz="2000" dirty="0"/>
                </a:p>
              </p:txBody>
            </p:sp>
            <p:sp>
              <p:nvSpPr>
                <p:cNvPr id="70" name="Шеврон 69"/>
                <p:cNvSpPr/>
                <p:nvPr/>
              </p:nvSpPr>
              <p:spPr>
                <a:xfrm>
                  <a:off x="941696" y="1724092"/>
                  <a:ext cx="4449169" cy="404419"/>
                </a:xfrm>
                <a:prstGeom prst="chevron">
                  <a:avLst/>
                </a:prstGeom>
                <a:solidFill>
                  <a:schemeClr val="bg1"/>
                </a:solidFill>
                <a:ln>
                  <a:solidFill>
                    <a:srgbClr val="1990BA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just">
                    <a:spcAft>
                      <a:spcPts val="0"/>
                    </a:spcAft>
                  </a:pPr>
                  <a:r>
                    <a:rPr lang="ru-RU" sz="1600" b="1" dirty="0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</a:rPr>
                    <a:t>АО "Управляющая компания №2"</a:t>
                  </a:r>
                </a:p>
              </p:txBody>
            </p:sp>
          </p:grpSp>
          <p:grpSp>
            <p:nvGrpSpPr>
              <p:cNvPr id="63" name="Группа 62"/>
              <p:cNvGrpSpPr/>
              <p:nvPr/>
            </p:nvGrpSpPr>
            <p:grpSpPr>
              <a:xfrm>
                <a:off x="259307" y="4733894"/>
                <a:ext cx="5574405" cy="359284"/>
                <a:chOff x="573203" y="1743512"/>
                <a:chExt cx="4822956" cy="404419"/>
              </a:xfrm>
            </p:grpSpPr>
            <p:sp>
              <p:nvSpPr>
                <p:cNvPr id="67" name="Пятиугольник 66"/>
                <p:cNvSpPr/>
                <p:nvPr/>
              </p:nvSpPr>
              <p:spPr>
                <a:xfrm>
                  <a:off x="573203" y="1743512"/>
                  <a:ext cx="464027" cy="404419"/>
                </a:xfrm>
                <a:prstGeom prst="homePlate">
                  <a:avLst/>
                </a:prstGeom>
                <a:solidFill>
                  <a:srgbClr val="1990BA"/>
                </a:solidFill>
                <a:ln>
                  <a:solidFill>
                    <a:srgbClr val="5D7082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ru-RU" sz="2000" dirty="0" smtClean="0"/>
                    <a:t>8</a:t>
                  </a:r>
                  <a:endParaRPr lang="ru-RU" dirty="0"/>
                </a:p>
              </p:txBody>
            </p:sp>
            <p:sp>
              <p:nvSpPr>
                <p:cNvPr id="68" name="Шеврон 67"/>
                <p:cNvSpPr/>
                <p:nvPr/>
              </p:nvSpPr>
              <p:spPr>
                <a:xfrm>
                  <a:off x="941696" y="1743512"/>
                  <a:ext cx="4454463" cy="404419"/>
                </a:xfrm>
                <a:prstGeom prst="chevron">
                  <a:avLst/>
                </a:prstGeom>
                <a:solidFill>
                  <a:schemeClr val="bg1"/>
                </a:solidFill>
                <a:ln>
                  <a:solidFill>
                    <a:srgbClr val="1990BA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just">
                    <a:spcAft>
                      <a:spcPts val="0"/>
                    </a:spcAft>
                  </a:pPr>
                  <a:r>
                    <a:rPr lang="ru-RU" sz="1600" b="1" dirty="0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</a:rPr>
                    <a:t>ООО "</a:t>
                  </a:r>
                  <a:r>
                    <a:rPr lang="ru-RU" sz="1600" b="1" dirty="0" smtClean="0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</a:rPr>
                    <a:t>НПАТП-2"</a:t>
                  </a:r>
                  <a:endParaRPr lang="ru-RU" sz="1600" b="1" dirty="0">
                    <a:solidFill>
                      <a:schemeClr val="tx1">
                        <a:lumMod val="65000"/>
                        <a:lumOff val="35000"/>
                      </a:schemeClr>
                    </a:solidFill>
                  </a:endParaRPr>
                </a:p>
              </p:txBody>
            </p:sp>
          </p:grpSp>
          <p:grpSp>
            <p:nvGrpSpPr>
              <p:cNvPr id="64" name="Группа 63"/>
              <p:cNvGrpSpPr/>
              <p:nvPr/>
            </p:nvGrpSpPr>
            <p:grpSpPr>
              <a:xfrm>
                <a:off x="259307" y="6093411"/>
                <a:ext cx="5568287" cy="359284"/>
                <a:chOff x="573203" y="1694962"/>
                <a:chExt cx="4817663" cy="404419"/>
              </a:xfrm>
            </p:grpSpPr>
            <p:sp>
              <p:nvSpPr>
                <p:cNvPr id="65" name="Пятиугольник 64"/>
                <p:cNvSpPr/>
                <p:nvPr/>
              </p:nvSpPr>
              <p:spPr>
                <a:xfrm>
                  <a:off x="573203" y="1694962"/>
                  <a:ext cx="464027" cy="404419"/>
                </a:xfrm>
                <a:prstGeom prst="homePlate">
                  <a:avLst/>
                </a:prstGeom>
                <a:solidFill>
                  <a:srgbClr val="1990BA"/>
                </a:solidFill>
                <a:ln>
                  <a:solidFill>
                    <a:srgbClr val="5D7082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ru-RU" sz="2000" dirty="0" smtClean="0"/>
                    <a:t>11</a:t>
                  </a:r>
                  <a:endParaRPr lang="ru-RU" dirty="0"/>
                </a:p>
              </p:txBody>
            </p:sp>
            <p:sp>
              <p:nvSpPr>
                <p:cNvPr id="66" name="Шеврон 65"/>
                <p:cNvSpPr/>
                <p:nvPr/>
              </p:nvSpPr>
              <p:spPr>
                <a:xfrm>
                  <a:off x="941696" y="1694962"/>
                  <a:ext cx="4449170" cy="404419"/>
                </a:xfrm>
                <a:prstGeom prst="chevron">
                  <a:avLst/>
                </a:prstGeom>
                <a:solidFill>
                  <a:schemeClr val="bg1"/>
                </a:solidFill>
                <a:ln>
                  <a:solidFill>
                    <a:srgbClr val="1990BA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just">
                    <a:spcAft>
                      <a:spcPts val="0"/>
                    </a:spcAft>
                  </a:pPr>
                  <a:r>
                    <a:rPr lang="ru-RU" sz="1600" b="1" dirty="0" smtClean="0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</a:rPr>
                    <a:t>ЗАО "</a:t>
                  </a:r>
                  <a:r>
                    <a:rPr lang="ru-RU" sz="1600" b="1" dirty="0" err="1" smtClean="0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</a:rPr>
                    <a:t>Нижневартовскстройдеталь</a:t>
                  </a:r>
                  <a:r>
                    <a:rPr lang="ru-RU" sz="1600" b="1" dirty="0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</a:rPr>
                    <a:t>"</a:t>
                  </a:r>
                </a:p>
              </p:txBody>
            </p:sp>
          </p:grpSp>
        </p:grpSp>
        <p:grpSp>
          <p:nvGrpSpPr>
            <p:cNvPr id="87" name="Группа 86"/>
            <p:cNvGrpSpPr/>
            <p:nvPr/>
          </p:nvGrpSpPr>
          <p:grpSpPr>
            <a:xfrm>
              <a:off x="231172" y="6334809"/>
              <a:ext cx="5568285" cy="364793"/>
              <a:chOff x="573203" y="1665832"/>
              <a:chExt cx="4817661" cy="410620"/>
            </a:xfrm>
          </p:grpSpPr>
          <p:sp>
            <p:nvSpPr>
              <p:cNvPr id="88" name="Пятиугольник 87"/>
              <p:cNvSpPr/>
              <p:nvPr/>
            </p:nvSpPr>
            <p:spPr>
              <a:xfrm>
                <a:off x="573203" y="1665832"/>
                <a:ext cx="464027" cy="404419"/>
              </a:xfrm>
              <a:prstGeom prst="homePlate">
                <a:avLst/>
              </a:prstGeom>
              <a:solidFill>
                <a:srgbClr val="1990BA"/>
              </a:solidFill>
              <a:ln>
                <a:solidFill>
                  <a:srgbClr val="5D708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ru-RU" sz="2000" dirty="0" smtClean="0"/>
                  <a:t>12</a:t>
                </a:r>
                <a:endParaRPr lang="ru-RU" dirty="0"/>
              </a:p>
            </p:txBody>
          </p:sp>
          <p:sp>
            <p:nvSpPr>
              <p:cNvPr id="89" name="Шеврон 88"/>
              <p:cNvSpPr/>
              <p:nvPr/>
            </p:nvSpPr>
            <p:spPr>
              <a:xfrm>
                <a:off x="941694" y="1672034"/>
                <a:ext cx="4449170" cy="404418"/>
              </a:xfrm>
              <a:prstGeom prst="chevron">
                <a:avLst/>
              </a:prstGeom>
              <a:solidFill>
                <a:schemeClr val="bg1"/>
              </a:solidFill>
              <a:ln>
                <a:solidFill>
                  <a:srgbClr val="1990BA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spcAft>
                    <a:spcPts val="0"/>
                  </a:spcAft>
                </a:pPr>
                <a:r>
                  <a:rPr lang="ru-RU" sz="1600" b="1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</a:rPr>
                  <a:t>ООО "Европа</a:t>
                </a:r>
                <a:r>
                  <a:rPr lang="ru-RU" sz="1600" b="1" dirty="0">
                    <a:solidFill>
                      <a:schemeClr val="tx1">
                        <a:lumMod val="65000"/>
                        <a:lumOff val="35000"/>
                      </a:schemeClr>
                    </a:solidFill>
                  </a:rPr>
                  <a:t>"</a:t>
                </a:r>
                <a:endParaRPr lang="ru-RU" sz="14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</p:txBody>
          </p:sp>
        </p:grpSp>
      </p:grpSp>
      <p:grpSp>
        <p:nvGrpSpPr>
          <p:cNvPr id="4" name="Группа 3"/>
          <p:cNvGrpSpPr/>
          <p:nvPr/>
        </p:nvGrpSpPr>
        <p:grpSpPr>
          <a:xfrm>
            <a:off x="6179618" y="1415281"/>
            <a:ext cx="5573166" cy="5289521"/>
            <a:chOff x="6179618" y="1415281"/>
            <a:chExt cx="5573166" cy="5289521"/>
          </a:xfrm>
        </p:grpSpPr>
        <p:sp>
          <p:nvSpPr>
            <p:cNvPr id="108" name="Шеврон 107"/>
            <p:cNvSpPr/>
            <p:nvPr/>
          </p:nvSpPr>
          <p:spPr>
            <a:xfrm>
              <a:off x="6603783" y="5243538"/>
              <a:ext cx="5142379" cy="359284"/>
            </a:xfrm>
            <a:prstGeom prst="chevron">
              <a:avLst/>
            </a:prstGeom>
            <a:solidFill>
              <a:schemeClr val="bg1"/>
            </a:solidFill>
            <a:ln>
              <a:solidFill>
                <a:srgbClr val="1990B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spcAft>
                  <a:spcPts val="0"/>
                </a:spcAft>
              </a:pPr>
              <a:r>
                <a:rPr lang="ru-RU" sz="16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ИП Куприенко </a:t>
              </a:r>
              <a:r>
                <a:rPr lang="ru-RU" sz="1600" b="1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Наталья Владимировна</a:t>
              </a:r>
            </a:p>
          </p:txBody>
        </p:sp>
        <p:grpSp>
          <p:nvGrpSpPr>
            <p:cNvPr id="2" name="Группа 1"/>
            <p:cNvGrpSpPr/>
            <p:nvPr/>
          </p:nvGrpSpPr>
          <p:grpSpPr>
            <a:xfrm>
              <a:off x="6179618" y="1415281"/>
              <a:ext cx="5573166" cy="5289521"/>
              <a:chOff x="6179618" y="1380777"/>
              <a:chExt cx="5573166" cy="5289521"/>
            </a:xfrm>
          </p:grpSpPr>
          <p:grpSp>
            <p:nvGrpSpPr>
              <p:cNvPr id="90" name="Группа 89"/>
              <p:cNvGrpSpPr/>
              <p:nvPr/>
            </p:nvGrpSpPr>
            <p:grpSpPr>
              <a:xfrm>
                <a:off x="6179618" y="1380777"/>
                <a:ext cx="5573166" cy="4184958"/>
                <a:chOff x="6202618" y="2012319"/>
                <a:chExt cx="5573166" cy="4184958"/>
              </a:xfrm>
            </p:grpSpPr>
            <p:sp>
              <p:nvSpPr>
                <p:cNvPr id="91" name="Пятиугольник 90"/>
                <p:cNvSpPr/>
                <p:nvPr/>
              </p:nvSpPr>
              <p:spPr>
                <a:xfrm>
                  <a:off x="6202620" y="2461058"/>
                  <a:ext cx="536325" cy="359284"/>
                </a:xfrm>
                <a:prstGeom prst="homePlate">
                  <a:avLst/>
                </a:prstGeom>
                <a:solidFill>
                  <a:srgbClr val="1990BA"/>
                </a:solidFill>
                <a:ln>
                  <a:solidFill>
                    <a:srgbClr val="1990BA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ru-RU" sz="2000" dirty="0" smtClean="0"/>
                    <a:t>14</a:t>
                  </a:r>
                  <a:endParaRPr lang="ru-RU" dirty="0"/>
                </a:p>
              </p:txBody>
            </p:sp>
            <p:sp>
              <p:nvSpPr>
                <p:cNvPr id="92" name="Шеврон 91"/>
                <p:cNvSpPr/>
                <p:nvPr/>
              </p:nvSpPr>
              <p:spPr>
                <a:xfrm>
                  <a:off x="6648962" y="2453407"/>
                  <a:ext cx="5121945" cy="359284"/>
                </a:xfrm>
                <a:prstGeom prst="chevron">
                  <a:avLst/>
                </a:prstGeom>
                <a:solidFill>
                  <a:schemeClr val="bg1"/>
                </a:solidFill>
                <a:ln>
                  <a:solidFill>
                    <a:srgbClr val="1990BA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just">
                    <a:spcAft>
                      <a:spcPts val="0"/>
                    </a:spcAft>
                  </a:pPr>
                  <a:r>
                    <a:rPr lang="ru-RU" sz="1600" b="1" dirty="0" smtClean="0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</a:rPr>
                    <a:t>АО "Управляющая </a:t>
                  </a:r>
                  <a:r>
                    <a:rPr lang="ru-RU" sz="1600" b="1" dirty="0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</a:rPr>
                    <a:t>компания №1"</a:t>
                  </a:r>
                </a:p>
              </p:txBody>
            </p:sp>
            <p:sp>
              <p:nvSpPr>
                <p:cNvPr id="93" name="Пятиугольник 92"/>
                <p:cNvSpPr/>
                <p:nvPr/>
              </p:nvSpPr>
              <p:spPr>
                <a:xfrm>
                  <a:off x="6207497" y="2019970"/>
                  <a:ext cx="536325" cy="359284"/>
                </a:xfrm>
                <a:prstGeom prst="homePlate">
                  <a:avLst/>
                </a:prstGeom>
                <a:solidFill>
                  <a:srgbClr val="1990BA"/>
                </a:solidFill>
                <a:ln>
                  <a:solidFill>
                    <a:srgbClr val="1990BA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ru-RU" sz="2000" dirty="0" smtClean="0"/>
                    <a:t>13</a:t>
                  </a:r>
                  <a:endParaRPr lang="ru-RU" dirty="0"/>
                </a:p>
              </p:txBody>
            </p:sp>
            <p:sp>
              <p:nvSpPr>
                <p:cNvPr id="94" name="Шеврон 93"/>
                <p:cNvSpPr/>
                <p:nvPr/>
              </p:nvSpPr>
              <p:spPr>
                <a:xfrm>
                  <a:off x="6653839" y="2012319"/>
                  <a:ext cx="5121945" cy="359284"/>
                </a:xfrm>
                <a:prstGeom prst="chevron">
                  <a:avLst/>
                </a:prstGeom>
                <a:solidFill>
                  <a:schemeClr val="bg1"/>
                </a:solidFill>
                <a:ln>
                  <a:solidFill>
                    <a:srgbClr val="1990BA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lvl="0"/>
                  <a:r>
                    <a:rPr lang="ru-RU" sz="1600" b="1" dirty="0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</a:rPr>
                    <a:t>ХМОРО ООО "Деловая Россия"</a:t>
                  </a:r>
                </a:p>
              </p:txBody>
            </p:sp>
            <p:sp>
              <p:nvSpPr>
                <p:cNvPr id="95" name="Пятиугольник 94"/>
                <p:cNvSpPr/>
                <p:nvPr/>
              </p:nvSpPr>
              <p:spPr>
                <a:xfrm>
                  <a:off x="6202618" y="2901665"/>
                  <a:ext cx="536325" cy="359284"/>
                </a:xfrm>
                <a:prstGeom prst="homePlate">
                  <a:avLst/>
                </a:prstGeom>
                <a:solidFill>
                  <a:srgbClr val="1990BA"/>
                </a:solidFill>
                <a:ln>
                  <a:solidFill>
                    <a:srgbClr val="1990BA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ru-RU" sz="2000" dirty="0" smtClean="0"/>
                    <a:t>15</a:t>
                  </a:r>
                  <a:endParaRPr lang="ru-RU" sz="2000" dirty="0"/>
                </a:p>
              </p:txBody>
            </p:sp>
            <p:sp>
              <p:nvSpPr>
                <p:cNvPr id="96" name="Шеврон 95"/>
                <p:cNvSpPr/>
                <p:nvPr/>
              </p:nvSpPr>
              <p:spPr>
                <a:xfrm>
                  <a:off x="6648960" y="2894014"/>
                  <a:ext cx="5121945" cy="359284"/>
                </a:xfrm>
                <a:prstGeom prst="chevron">
                  <a:avLst/>
                </a:prstGeom>
                <a:solidFill>
                  <a:schemeClr val="bg1"/>
                </a:solidFill>
                <a:ln>
                  <a:solidFill>
                    <a:srgbClr val="1990BA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just">
                    <a:spcAft>
                      <a:spcPts val="0"/>
                    </a:spcAft>
                  </a:pPr>
                  <a:r>
                    <a:rPr lang="ru-RU" sz="1600" b="1" dirty="0" smtClean="0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</a:rPr>
                    <a:t>ООО "</a:t>
                  </a:r>
                  <a:r>
                    <a:rPr lang="ru-RU" sz="1600" b="1" dirty="0" err="1" smtClean="0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</a:rPr>
                    <a:t>Кроха.Ру</a:t>
                  </a:r>
                  <a:r>
                    <a:rPr lang="ru-RU" sz="1600" b="1" dirty="0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</a:rPr>
                    <a:t>"</a:t>
                  </a:r>
                </a:p>
              </p:txBody>
            </p:sp>
            <p:sp>
              <p:nvSpPr>
                <p:cNvPr id="97" name="Пятиугольник 96"/>
                <p:cNvSpPr/>
                <p:nvPr/>
              </p:nvSpPr>
              <p:spPr>
                <a:xfrm>
                  <a:off x="6207497" y="3932745"/>
                  <a:ext cx="536325" cy="346491"/>
                </a:xfrm>
                <a:prstGeom prst="homePlate">
                  <a:avLst/>
                </a:prstGeom>
                <a:solidFill>
                  <a:srgbClr val="1990BA"/>
                </a:solidFill>
                <a:ln>
                  <a:solidFill>
                    <a:srgbClr val="1990BA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ru-RU" sz="2000" dirty="0" smtClean="0"/>
                    <a:t>17</a:t>
                  </a:r>
                  <a:endParaRPr lang="ru-RU" dirty="0"/>
                </a:p>
              </p:txBody>
            </p:sp>
            <p:sp>
              <p:nvSpPr>
                <p:cNvPr id="98" name="Шеврон 97"/>
                <p:cNvSpPr/>
                <p:nvPr/>
              </p:nvSpPr>
              <p:spPr>
                <a:xfrm>
                  <a:off x="6619334" y="3889454"/>
                  <a:ext cx="5149828" cy="466485"/>
                </a:xfrm>
                <a:prstGeom prst="chevron">
                  <a:avLst/>
                </a:prstGeom>
                <a:solidFill>
                  <a:schemeClr val="bg1"/>
                </a:solidFill>
                <a:ln>
                  <a:solidFill>
                    <a:srgbClr val="1990BA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lvl="0" algn="just">
                    <a:defRPr/>
                  </a:pPr>
                  <a:r>
                    <a:rPr lang="ru-RU" sz="1400" b="1" dirty="0" smtClean="0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</a:rPr>
                    <a:t>МБУ "Управление по дорожному хозяйству </a:t>
                  </a:r>
                </a:p>
                <a:p>
                  <a:pPr lvl="0" algn="just">
                    <a:defRPr/>
                  </a:pPr>
                  <a:r>
                    <a:rPr lang="ru-RU" sz="1400" b="1" dirty="0" smtClean="0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</a:rPr>
                    <a:t>и благоустройству города Нижневартовска"</a:t>
                  </a:r>
                  <a:endParaRPr lang="ru-RU" sz="1400" b="1" dirty="0">
                    <a:solidFill>
                      <a:schemeClr val="tx1">
                        <a:lumMod val="65000"/>
                        <a:lumOff val="35000"/>
                      </a:schemeClr>
                    </a:solidFill>
                  </a:endParaRPr>
                </a:p>
              </p:txBody>
            </p:sp>
            <p:sp>
              <p:nvSpPr>
                <p:cNvPr id="99" name="Пятиугольник 98"/>
                <p:cNvSpPr/>
                <p:nvPr/>
              </p:nvSpPr>
              <p:spPr>
                <a:xfrm>
                  <a:off x="6202618" y="3400220"/>
                  <a:ext cx="536326" cy="359284"/>
                </a:xfrm>
                <a:prstGeom prst="homePlate">
                  <a:avLst/>
                </a:prstGeom>
                <a:solidFill>
                  <a:srgbClr val="1990BA"/>
                </a:solidFill>
                <a:ln>
                  <a:solidFill>
                    <a:srgbClr val="1990BA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ru-RU" sz="2000" dirty="0" smtClean="0"/>
                    <a:t>16</a:t>
                  </a:r>
                  <a:endParaRPr lang="ru-RU" dirty="0"/>
                </a:p>
              </p:txBody>
            </p:sp>
            <p:sp>
              <p:nvSpPr>
                <p:cNvPr id="100" name="Шеврон 99"/>
                <p:cNvSpPr/>
                <p:nvPr/>
              </p:nvSpPr>
              <p:spPr>
                <a:xfrm>
                  <a:off x="6619335" y="3349791"/>
                  <a:ext cx="5149827" cy="466485"/>
                </a:xfrm>
                <a:prstGeom prst="chevron">
                  <a:avLst/>
                </a:prstGeom>
                <a:solidFill>
                  <a:schemeClr val="bg1"/>
                </a:solidFill>
                <a:ln>
                  <a:solidFill>
                    <a:srgbClr val="1990BA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just">
                    <a:spcAft>
                      <a:spcPts val="0"/>
                    </a:spcAft>
                  </a:pPr>
                  <a:r>
                    <a:rPr lang="ru-RU" sz="1400" b="1" dirty="0" smtClean="0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</a:rPr>
                    <a:t>МУП г. Нижневартовска "Производственный </a:t>
                  </a:r>
                </a:p>
                <a:p>
                  <a:pPr algn="just">
                    <a:spcAft>
                      <a:spcPts val="0"/>
                    </a:spcAft>
                  </a:pPr>
                  <a:r>
                    <a:rPr lang="ru-RU" sz="1400" b="1" dirty="0" smtClean="0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</a:rPr>
                    <a:t>ремонтно-эксплуатационный трест </a:t>
                  </a:r>
                  <a:r>
                    <a:rPr lang="ru-RU" sz="1400" b="1" dirty="0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</a:rPr>
                    <a:t>№3"</a:t>
                  </a:r>
                </a:p>
              </p:txBody>
            </p:sp>
            <p:sp>
              <p:nvSpPr>
                <p:cNvPr id="101" name="Пятиугольник 100"/>
                <p:cNvSpPr/>
                <p:nvPr/>
              </p:nvSpPr>
              <p:spPr>
                <a:xfrm>
                  <a:off x="6207497" y="5374038"/>
                  <a:ext cx="536325" cy="359284"/>
                </a:xfrm>
                <a:prstGeom prst="homePlate">
                  <a:avLst/>
                </a:prstGeom>
                <a:solidFill>
                  <a:srgbClr val="1990BA"/>
                </a:solidFill>
                <a:ln>
                  <a:solidFill>
                    <a:srgbClr val="1990BA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ru-RU" sz="2000" dirty="0" smtClean="0"/>
                    <a:t>20</a:t>
                  </a:r>
                  <a:endParaRPr lang="ru-RU" dirty="0"/>
                </a:p>
              </p:txBody>
            </p:sp>
            <p:sp>
              <p:nvSpPr>
                <p:cNvPr id="102" name="Шеврон 101"/>
                <p:cNvSpPr/>
                <p:nvPr/>
              </p:nvSpPr>
              <p:spPr>
                <a:xfrm>
                  <a:off x="6633404" y="5374042"/>
                  <a:ext cx="5135758" cy="359284"/>
                </a:xfrm>
                <a:prstGeom prst="chevron">
                  <a:avLst/>
                </a:prstGeom>
                <a:solidFill>
                  <a:schemeClr val="bg1"/>
                </a:solidFill>
                <a:ln>
                  <a:solidFill>
                    <a:srgbClr val="1990BA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just">
                    <a:spcAft>
                      <a:spcPts val="0"/>
                    </a:spcAft>
                  </a:pPr>
                  <a:r>
                    <a:rPr lang="ru-RU" sz="1600" b="1" dirty="0" smtClean="0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</a:rPr>
                    <a:t>ИП Карпенко </a:t>
                  </a:r>
                  <a:r>
                    <a:rPr lang="ru-RU" sz="1600" b="1" dirty="0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</a:rPr>
                    <a:t>Светлана Владимировна</a:t>
                  </a:r>
                </a:p>
              </p:txBody>
            </p:sp>
            <p:sp>
              <p:nvSpPr>
                <p:cNvPr id="103" name="Пятиугольник 102"/>
                <p:cNvSpPr/>
                <p:nvPr/>
              </p:nvSpPr>
              <p:spPr>
                <a:xfrm>
                  <a:off x="6207498" y="4912069"/>
                  <a:ext cx="536326" cy="359284"/>
                </a:xfrm>
                <a:prstGeom prst="homePlate">
                  <a:avLst/>
                </a:prstGeom>
                <a:solidFill>
                  <a:srgbClr val="1990BA"/>
                </a:solidFill>
                <a:ln>
                  <a:solidFill>
                    <a:srgbClr val="1990BA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ru-RU" sz="2000" dirty="0" smtClean="0"/>
                    <a:t>19</a:t>
                  </a:r>
                  <a:endParaRPr lang="ru-RU" sz="2000" dirty="0"/>
                </a:p>
              </p:txBody>
            </p:sp>
            <p:sp>
              <p:nvSpPr>
                <p:cNvPr id="104" name="Шеврон 103"/>
                <p:cNvSpPr/>
                <p:nvPr/>
              </p:nvSpPr>
              <p:spPr>
                <a:xfrm>
                  <a:off x="6633405" y="4912069"/>
                  <a:ext cx="5142379" cy="359284"/>
                </a:xfrm>
                <a:prstGeom prst="chevron">
                  <a:avLst/>
                </a:prstGeom>
                <a:solidFill>
                  <a:schemeClr val="bg1"/>
                </a:solidFill>
                <a:ln>
                  <a:solidFill>
                    <a:srgbClr val="1990BA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just">
                    <a:spcAft>
                      <a:spcPts val="0"/>
                    </a:spcAft>
                  </a:pPr>
                  <a:r>
                    <a:rPr lang="ru-RU" sz="1600" b="1" dirty="0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</a:rPr>
                    <a:t> ИП </a:t>
                  </a:r>
                  <a:r>
                    <a:rPr lang="ru-RU" sz="1600" b="1" dirty="0" smtClean="0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</a:rPr>
                    <a:t>Мустафина </a:t>
                  </a:r>
                  <a:r>
                    <a:rPr lang="ru-RU" sz="1600" b="1" dirty="0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</a:rPr>
                    <a:t>Олеся Вадимовна</a:t>
                  </a:r>
                </a:p>
              </p:txBody>
            </p:sp>
            <p:sp>
              <p:nvSpPr>
                <p:cNvPr id="105" name="Пятиугольник 104"/>
                <p:cNvSpPr/>
                <p:nvPr/>
              </p:nvSpPr>
              <p:spPr>
                <a:xfrm>
                  <a:off x="6207498" y="4456701"/>
                  <a:ext cx="536326" cy="359284"/>
                </a:xfrm>
                <a:prstGeom prst="homePlate">
                  <a:avLst/>
                </a:prstGeom>
                <a:solidFill>
                  <a:srgbClr val="1990BA"/>
                </a:solidFill>
                <a:ln>
                  <a:solidFill>
                    <a:srgbClr val="1990BA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ru-RU" sz="2000" dirty="0" smtClean="0"/>
                    <a:t>18</a:t>
                  </a:r>
                  <a:endParaRPr lang="ru-RU" sz="2000" dirty="0"/>
                </a:p>
              </p:txBody>
            </p:sp>
            <p:sp>
              <p:nvSpPr>
                <p:cNvPr id="106" name="Шеврон 105"/>
                <p:cNvSpPr/>
                <p:nvPr/>
              </p:nvSpPr>
              <p:spPr>
                <a:xfrm>
                  <a:off x="6648960" y="4448785"/>
                  <a:ext cx="5120202" cy="359284"/>
                </a:xfrm>
                <a:prstGeom prst="chevron">
                  <a:avLst/>
                </a:prstGeom>
                <a:solidFill>
                  <a:schemeClr val="bg1"/>
                </a:solidFill>
                <a:ln>
                  <a:solidFill>
                    <a:srgbClr val="1990BA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just">
                    <a:spcAft>
                      <a:spcPts val="0"/>
                    </a:spcAft>
                  </a:pPr>
                  <a:r>
                    <a:rPr lang="ru-RU" sz="1600" b="1" dirty="0" smtClean="0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</a:rPr>
                    <a:t>АО "Жилищный </a:t>
                  </a:r>
                  <a:r>
                    <a:rPr lang="ru-RU" sz="1600" b="1" dirty="0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</a:rPr>
                    <a:t>трест №</a:t>
                  </a:r>
                  <a:r>
                    <a:rPr lang="ru-RU" sz="1600" b="1" dirty="0" smtClean="0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</a:rPr>
                    <a:t>1"</a:t>
                  </a:r>
                  <a:endParaRPr lang="ru-RU" sz="1600" b="1" dirty="0">
                    <a:solidFill>
                      <a:schemeClr val="tx1">
                        <a:lumMod val="65000"/>
                        <a:lumOff val="35000"/>
                      </a:schemeClr>
                    </a:solidFill>
                  </a:endParaRPr>
                </a:p>
              </p:txBody>
            </p:sp>
            <p:sp>
              <p:nvSpPr>
                <p:cNvPr id="107" name="Пятиугольник 106"/>
                <p:cNvSpPr/>
                <p:nvPr/>
              </p:nvSpPr>
              <p:spPr>
                <a:xfrm>
                  <a:off x="6207497" y="5837993"/>
                  <a:ext cx="536325" cy="359284"/>
                </a:xfrm>
                <a:prstGeom prst="homePlate">
                  <a:avLst/>
                </a:prstGeom>
                <a:solidFill>
                  <a:srgbClr val="1990BA"/>
                </a:solidFill>
                <a:ln>
                  <a:solidFill>
                    <a:srgbClr val="1990BA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ru-RU" sz="2000" dirty="0" smtClean="0"/>
                    <a:t>21</a:t>
                  </a:r>
                  <a:endParaRPr lang="ru-RU" dirty="0"/>
                </a:p>
              </p:txBody>
            </p:sp>
          </p:grpSp>
          <p:sp>
            <p:nvSpPr>
              <p:cNvPr id="109" name="Пятиугольник 108"/>
              <p:cNvSpPr/>
              <p:nvPr/>
            </p:nvSpPr>
            <p:spPr>
              <a:xfrm>
                <a:off x="6184497" y="5717272"/>
                <a:ext cx="536325" cy="373459"/>
              </a:xfrm>
              <a:prstGeom prst="homePlate">
                <a:avLst/>
              </a:prstGeom>
              <a:solidFill>
                <a:srgbClr val="1990BA"/>
              </a:solidFill>
              <a:ln>
                <a:solidFill>
                  <a:srgbClr val="5D708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ru-RU" sz="2000" dirty="0" smtClean="0"/>
                  <a:t>22</a:t>
                </a:r>
                <a:endParaRPr lang="ru-RU" sz="2000" dirty="0"/>
              </a:p>
            </p:txBody>
          </p:sp>
          <p:sp>
            <p:nvSpPr>
              <p:cNvPr id="110" name="Шеврон 109"/>
              <p:cNvSpPr/>
              <p:nvPr/>
            </p:nvSpPr>
            <p:spPr>
              <a:xfrm>
                <a:off x="6610405" y="5666896"/>
                <a:ext cx="5135757" cy="460874"/>
              </a:xfrm>
              <a:prstGeom prst="chevron">
                <a:avLst/>
              </a:prstGeom>
              <a:solidFill>
                <a:schemeClr val="bg1"/>
              </a:solidFill>
              <a:ln>
                <a:solidFill>
                  <a:srgbClr val="1990BA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spcAft>
                    <a:spcPts val="0"/>
                  </a:spcAft>
                </a:pPr>
                <a:r>
                  <a:rPr lang="ru-RU" sz="1400" b="1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</a:rPr>
                  <a:t>ООО "</a:t>
                </a:r>
                <a:r>
                  <a:rPr lang="ru-RU" sz="1400" b="1" dirty="0">
                    <a:solidFill>
                      <a:schemeClr val="tx1">
                        <a:lumMod val="65000"/>
                        <a:lumOff val="35000"/>
                      </a:schemeClr>
                    </a:solidFill>
                  </a:rPr>
                  <a:t>Нижневартовский  рыбоконсервный комбинат "Санта – Мария"   </a:t>
                </a:r>
              </a:p>
            </p:txBody>
          </p:sp>
          <p:sp>
            <p:nvSpPr>
              <p:cNvPr id="111" name="Пятиугольник 110"/>
              <p:cNvSpPr/>
              <p:nvPr/>
            </p:nvSpPr>
            <p:spPr>
              <a:xfrm>
                <a:off x="6184497" y="6259800"/>
                <a:ext cx="536325" cy="373459"/>
              </a:xfrm>
              <a:prstGeom prst="homePlate">
                <a:avLst/>
              </a:prstGeom>
              <a:solidFill>
                <a:srgbClr val="1990BA"/>
              </a:solidFill>
              <a:ln>
                <a:solidFill>
                  <a:srgbClr val="5D708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ru-RU" sz="2000" dirty="0" smtClean="0"/>
                  <a:t>23</a:t>
                </a:r>
                <a:endParaRPr lang="ru-RU" sz="2000" dirty="0"/>
              </a:p>
            </p:txBody>
          </p:sp>
          <p:sp>
            <p:nvSpPr>
              <p:cNvPr id="112" name="Шеврон 111"/>
              <p:cNvSpPr/>
              <p:nvPr/>
            </p:nvSpPr>
            <p:spPr>
              <a:xfrm>
                <a:off x="6610405" y="6209424"/>
                <a:ext cx="5135757" cy="460874"/>
              </a:xfrm>
              <a:prstGeom prst="chevron">
                <a:avLst/>
              </a:prstGeom>
              <a:solidFill>
                <a:schemeClr val="bg1"/>
              </a:solidFill>
              <a:ln>
                <a:solidFill>
                  <a:srgbClr val="1990BA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spcAft>
                    <a:spcPts val="0"/>
                  </a:spcAft>
                </a:pPr>
                <a:r>
                  <a:rPr lang="ru-RU" sz="1400" b="1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</a:rPr>
                  <a:t>Уполномоченный по защите прав предпринимателей </a:t>
                </a:r>
              </a:p>
              <a:p>
                <a:pPr algn="just">
                  <a:spcAft>
                    <a:spcPts val="0"/>
                  </a:spcAft>
                </a:pPr>
                <a:r>
                  <a:rPr lang="ru-RU" sz="1400" b="1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</a:rPr>
                  <a:t>в ХМАО-Югре</a:t>
                </a:r>
                <a:endParaRPr lang="ru-RU" sz="1400" b="1" dirty="0">
                  <a:solidFill>
                    <a:schemeClr val="tx1">
                      <a:lumMod val="65000"/>
                      <a:lumOff val="35000"/>
                    </a:schemeClr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0681645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" name="Рисунок 43"/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Blur radius="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360" t="-857" r="30201" b="44526"/>
          <a:stretch/>
        </p:blipFill>
        <p:spPr>
          <a:xfrm>
            <a:off x="-17585" y="1285336"/>
            <a:ext cx="12209585" cy="5572664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59" t="6755" r="5072"/>
          <a:stretch/>
        </p:blipFill>
        <p:spPr>
          <a:xfrm>
            <a:off x="-17585" y="5"/>
            <a:ext cx="12209585" cy="1575980"/>
          </a:xfrm>
          <a:prstGeom prst="rect">
            <a:avLst/>
          </a:prstGeom>
        </p:spPr>
      </p:pic>
      <p:sp>
        <p:nvSpPr>
          <p:cNvPr id="10" name="Прямоугольник 9"/>
          <p:cNvSpPr/>
          <p:nvPr/>
        </p:nvSpPr>
        <p:spPr>
          <a:xfrm>
            <a:off x="1406713" y="174931"/>
            <a:ext cx="10853598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3000" b="1" dirty="0" smtClean="0">
                <a:solidFill>
                  <a:schemeClr val="bg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СОГЛАШЕНИЕ О ВЗАИМОДЕЙСТВИИ С УПОЛНОМОЧЕННЫМ </a:t>
            </a:r>
          </a:p>
          <a:p>
            <a:pPr algn="ctr">
              <a:spcAft>
                <a:spcPts val="0"/>
              </a:spcAft>
            </a:pPr>
            <a:r>
              <a:rPr lang="ru-RU" sz="3000" b="1" dirty="0" smtClean="0">
                <a:solidFill>
                  <a:schemeClr val="bg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ПО ЗАЩИТЕ ПРАВ ПРЕДПРИНИМАТЕЛЕЙ В ЮГРЕ КАСК И.А. </a:t>
            </a:r>
            <a:endParaRPr lang="ru-RU" sz="3000" b="1" dirty="0">
              <a:solidFill>
                <a:schemeClr val="bg1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6" name="Прямоугольник 35"/>
          <p:cNvSpPr/>
          <p:nvPr/>
        </p:nvSpPr>
        <p:spPr>
          <a:xfrm>
            <a:off x="11625762" y="6287971"/>
            <a:ext cx="566694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2800" dirty="0">
                <a:solidFill>
                  <a:srgbClr val="59595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 panose="020F0502020204030204" pitchFamily="34" charset="0"/>
                <a:cs typeface="Times New Roman" panose="02020603050405020304" pitchFamily="18" charset="0"/>
              </a:rPr>
              <a:t>3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3435" y="1907165"/>
            <a:ext cx="5714751" cy="428606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9474" y="2405911"/>
            <a:ext cx="2859377" cy="400398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908" y="1697911"/>
            <a:ext cx="2972140" cy="418251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8813611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" name="Рисунок 43"/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Blur radius="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360" t="-857" r="30201" b="44526"/>
          <a:stretch/>
        </p:blipFill>
        <p:spPr>
          <a:xfrm>
            <a:off x="-17585" y="1285336"/>
            <a:ext cx="12209585" cy="5572664"/>
          </a:xfrm>
          <a:prstGeom prst="rect">
            <a:avLst/>
          </a:prstGeom>
        </p:spPr>
      </p:pic>
      <p:sp>
        <p:nvSpPr>
          <p:cNvPr id="65" name="Прямоугольник 64"/>
          <p:cNvSpPr/>
          <p:nvPr/>
        </p:nvSpPr>
        <p:spPr>
          <a:xfrm>
            <a:off x="7529797" y="2704951"/>
            <a:ext cx="4003292" cy="2629988"/>
          </a:xfrm>
          <a:prstGeom prst="rect">
            <a:avLst/>
          </a:prstGeom>
          <a:solidFill>
            <a:srgbClr val="EFEFEF">
              <a:alpha val="5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4" name="Прямоугольник 63"/>
          <p:cNvSpPr/>
          <p:nvPr/>
        </p:nvSpPr>
        <p:spPr>
          <a:xfrm>
            <a:off x="156754" y="2044343"/>
            <a:ext cx="6690401" cy="3772124"/>
          </a:xfrm>
          <a:prstGeom prst="rect">
            <a:avLst/>
          </a:prstGeom>
          <a:solidFill>
            <a:srgbClr val="EFEFEF">
              <a:alpha val="5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59" t="6755" r="5072"/>
          <a:stretch/>
        </p:blipFill>
        <p:spPr>
          <a:xfrm>
            <a:off x="-17585" y="5"/>
            <a:ext cx="12209585" cy="1575980"/>
          </a:xfrm>
          <a:prstGeom prst="rect">
            <a:avLst/>
          </a:prstGeom>
        </p:spPr>
      </p:pic>
      <p:sp>
        <p:nvSpPr>
          <p:cNvPr id="10" name="Прямоугольник 9"/>
          <p:cNvSpPr/>
          <p:nvPr/>
        </p:nvSpPr>
        <p:spPr>
          <a:xfrm>
            <a:off x="1055511" y="210623"/>
            <a:ext cx="10853598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3000" b="1" dirty="0" smtClean="0">
                <a:solidFill>
                  <a:schemeClr val="bg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ИТОГИ ОРВ, ЭКСПЕРТИЗЫ И ОФВ </a:t>
            </a:r>
          </a:p>
          <a:p>
            <a:pPr algn="ctr">
              <a:spcAft>
                <a:spcPts val="0"/>
              </a:spcAft>
            </a:pPr>
            <a:r>
              <a:rPr lang="ru-RU" sz="3000" b="1" dirty="0" smtClean="0">
                <a:solidFill>
                  <a:schemeClr val="bg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за </a:t>
            </a:r>
            <a:r>
              <a:rPr lang="ru-RU" sz="3000" b="1" dirty="0">
                <a:solidFill>
                  <a:schemeClr val="bg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2021 год</a:t>
            </a:r>
          </a:p>
        </p:txBody>
      </p:sp>
      <p:sp>
        <p:nvSpPr>
          <p:cNvPr id="36" name="Прямоугольник 35"/>
          <p:cNvSpPr/>
          <p:nvPr/>
        </p:nvSpPr>
        <p:spPr>
          <a:xfrm>
            <a:off x="11625762" y="6287971"/>
            <a:ext cx="566694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2800" dirty="0" smtClean="0">
                <a:solidFill>
                  <a:srgbClr val="59595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 panose="020F0502020204030204" pitchFamily="34" charset="0"/>
                <a:cs typeface="Times New Roman" panose="02020603050405020304" pitchFamily="18" charset="0"/>
              </a:rPr>
              <a:t>4</a:t>
            </a:r>
            <a:endParaRPr lang="ru-RU" sz="2800" dirty="0">
              <a:solidFill>
                <a:srgbClr val="59595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49" name="Диаграмма 48"/>
          <p:cNvGraphicFramePr/>
          <p:nvPr>
            <p:extLst>
              <p:ext uri="{D42A27DB-BD31-4B8C-83A1-F6EECF244321}">
                <p14:modId xmlns:p14="http://schemas.microsoft.com/office/powerpoint/2010/main" val="889555407"/>
              </p:ext>
            </p:extLst>
          </p:nvPr>
        </p:nvGraphicFramePr>
        <p:xfrm>
          <a:off x="-618309" y="1858050"/>
          <a:ext cx="5131405" cy="424792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50" name="Выноска 2 (без границы) 49"/>
          <p:cNvSpPr/>
          <p:nvPr/>
        </p:nvSpPr>
        <p:spPr>
          <a:xfrm>
            <a:off x="4232600" y="2390759"/>
            <a:ext cx="2113654" cy="659256"/>
          </a:xfrm>
          <a:prstGeom prst="callout2">
            <a:avLst>
              <a:gd name="adj1" fmla="val 98006"/>
              <a:gd name="adj2" fmla="val 118943"/>
              <a:gd name="adj3" fmla="val 96580"/>
              <a:gd name="adj4" fmla="val -13839"/>
              <a:gd name="adj5" fmla="val 96847"/>
              <a:gd name="adj6" fmla="val -74191"/>
            </a:avLst>
          </a:prstGeom>
          <a:noFill/>
          <a:ln w="19050" cap="sq">
            <a:solidFill>
              <a:srgbClr val="424444"/>
            </a:solidFill>
            <a:bevel/>
            <a:tailEnd type="diamond" w="lg" len="med"/>
          </a:ln>
          <a:effectLst/>
          <a:scene3d>
            <a:camera prst="orthographicFront"/>
            <a:lightRig rig="threePt" dir="t"/>
          </a:scene3d>
          <a:sp3d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1" name="TextBox 50"/>
          <p:cNvSpPr txBox="1"/>
          <p:nvPr/>
        </p:nvSpPr>
        <p:spPr>
          <a:xfrm>
            <a:off x="3639075" y="2172148"/>
            <a:ext cx="3796898" cy="861774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rgbClr val="424444"/>
                </a:solidFill>
                <a:effectLst>
                  <a:outerShdw blurRad="50800" dist="38100" dir="2700000" algn="tl" rotWithShape="0">
                    <a:schemeClr val="bg1">
                      <a:lumMod val="65000"/>
                      <a:alpha val="62000"/>
                    </a:schemeClr>
                  </a:outerShdw>
                </a:effectLst>
              </a:rPr>
              <a:t>19</a:t>
            </a:r>
            <a:r>
              <a:rPr lang="ru-RU" sz="2400" b="1" dirty="0" smtClean="0">
                <a:solidFill>
                  <a:srgbClr val="424444"/>
                </a:solidFill>
                <a:effectLst>
                  <a:outerShdw blurRad="50800" dist="38100" dir="2700000" algn="tl" rotWithShape="0">
                    <a:schemeClr val="bg1">
                      <a:lumMod val="65000"/>
                      <a:alpha val="62000"/>
                    </a:schemeClr>
                  </a:outerShdw>
                </a:effectLst>
              </a:rPr>
              <a:t> </a:t>
            </a:r>
            <a:r>
              <a:rPr lang="ru-RU" sz="3200" b="1" dirty="0" smtClean="0">
                <a:solidFill>
                  <a:srgbClr val="424444"/>
                </a:solidFill>
                <a:effectLst>
                  <a:outerShdw blurRad="50800" dist="38100" dir="2700000" algn="tl" rotWithShape="0">
                    <a:schemeClr val="bg1">
                      <a:lumMod val="65000"/>
                      <a:alpha val="62000"/>
                    </a:schemeClr>
                  </a:outerShdw>
                </a:effectLst>
              </a:rPr>
              <a:t>ОРВ</a:t>
            </a:r>
          </a:p>
          <a:p>
            <a:r>
              <a:rPr lang="ru-RU" sz="1600" b="1" dirty="0" smtClean="0">
                <a:solidFill>
                  <a:srgbClr val="424444"/>
                </a:solidFill>
              </a:rPr>
              <a:t>проектов муниципальных НПА</a:t>
            </a:r>
            <a:endParaRPr lang="ru-RU" sz="1600" b="1" dirty="0">
              <a:solidFill>
                <a:srgbClr val="424444"/>
              </a:solidFill>
            </a:endParaRPr>
          </a:p>
        </p:txBody>
      </p:sp>
      <p:sp>
        <p:nvSpPr>
          <p:cNvPr id="52" name="Выноска 2 (без границы) 51"/>
          <p:cNvSpPr/>
          <p:nvPr/>
        </p:nvSpPr>
        <p:spPr>
          <a:xfrm>
            <a:off x="4232600" y="3341543"/>
            <a:ext cx="2113654" cy="659256"/>
          </a:xfrm>
          <a:prstGeom prst="callout2">
            <a:avLst>
              <a:gd name="adj1" fmla="val 96561"/>
              <a:gd name="adj2" fmla="val 117710"/>
              <a:gd name="adj3" fmla="val 96580"/>
              <a:gd name="adj4" fmla="val -15320"/>
              <a:gd name="adj5" fmla="val 96268"/>
              <a:gd name="adj6" fmla="val -47201"/>
            </a:avLst>
          </a:prstGeom>
          <a:noFill/>
          <a:ln w="19050" cap="sq">
            <a:solidFill>
              <a:srgbClr val="424444"/>
            </a:solidFill>
            <a:bevel/>
            <a:tailEnd type="diamond" w="lg" len="med"/>
          </a:ln>
          <a:effectLst/>
          <a:scene3d>
            <a:camera prst="orthographicFront"/>
            <a:lightRig rig="threePt" dir="t"/>
          </a:scene3d>
          <a:sp3d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3" name="TextBox 52"/>
          <p:cNvSpPr txBox="1"/>
          <p:nvPr/>
        </p:nvSpPr>
        <p:spPr>
          <a:xfrm>
            <a:off x="3639075" y="3181367"/>
            <a:ext cx="3796898" cy="830997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rgbClr val="424444"/>
                </a:solidFill>
                <a:effectLst>
                  <a:outerShdw blurRad="50800" dist="38100" dir="2700000" algn="tl" rotWithShape="0">
                    <a:schemeClr val="bg1">
                      <a:lumMod val="65000"/>
                      <a:alpha val="62000"/>
                    </a:schemeClr>
                  </a:outerShdw>
                </a:effectLst>
              </a:rPr>
              <a:t>14 ЭКСПЕРТИЗ </a:t>
            </a:r>
          </a:p>
          <a:p>
            <a:r>
              <a:rPr lang="ru-RU" sz="1600" b="1" dirty="0" smtClean="0">
                <a:solidFill>
                  <a:srgbClr val="424444"/>
                </a:solidFill>
              </a:rPr>
              <a:t>муниципальных НПА</a:t>
            </a:r>
            <a:endParaRPr lang="ru-RU" sz="1600" b="1" dirty="0">
              <a:solidFill>
                <a:srgbClr val="424444"/>
              </a:solidFill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8072582" y="2793340"/>
            <a:ext cx="2886538" cy="1015663"/>
          </a:xfrm>
          <a:prstGeom prst="rect">
            <a:avLst/>
          </a:prstGeom>
          <a:noFill/>
          <a:ln w="19050">
            <a:noFill/>
          </a:ln>
          <a:effectLst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424444"/>
                </a:solidFill>
              </a:rPr>
              <a:t>ВЫДАНО</a:t>
            </a:r>
          </a:p>
          <a:p>
            <a:pPr algn="ctr"/>
            <a:r>
              <a:rPr lang="ru-RU" sz="3200" b="1" u="sng" dirty="0" smtClean="0">
                <a:solidFill>
                  <a:srgbClr val="424444"/>
                </a:solidFill>
              </a:rPr>
              <a:t>42 заключения</a:t>
            </a:r>
            <a:r>
              <a:rPr lang="ru-RU" sz="2800" b="1" u="sng" dirty="0" smtClean="0">
                <a:solidFill>
                  <a:srgbClr val="424444"/>
                </a:solidFill>
              </a:rPr>
              <a:t> </a:t>
            </a:r>
          </a:p>
        </p:txBody>
      </p:sp>
      <p:sp>
        <p:nvSpPr>
          <p:cNvPr id="58" name="TextBox 57"/>
          <p:cNvSpPr txBox="1"/>
          <p:nvPr/>
        </p:nvSpPr>
        <p:spPr>
          <a:xfrm>
            <a:off x="8040863" y="3928449"/>
            <a:ext cx="3330185" cy="584775"/>
          </a:xfrm>
          <a:prstGeom prst="rect">
            <a:avLst/>
          </a:prstGeom>
          <a:noFill/>
          <a:ln w="19050">
            <a:noFill/>
          </a:ln>
          <a:effectLst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rgbClr val="FF5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3200" b="1" dirty="0" smtClean="0">
                <a:ln>
                  <a:solidFill>
                    <a:srgbClr val="0070C0"/>
                  </a:solidFill>
                </a:ln>
                <a:solidFill>
                  <a:srgbClr val="1C90B6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34</a:t>
            </a:r>
            <a:r>
              <a:rPr lang="ru-RU" sz="3200" b="1" dirty="0" smtClean="0">
                <a:solidFill>
                  <a:srgbClr val="42444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800" b="1" dirty="0" smtClean="0">
                <a:solidFill>
                  <a:srgbClr val="424444"/>
                </a:solidFill>
              </a:rPr>
              <a:t>положительные</a:t>
            </a:r>
          </a:p>
        </p:txBody>
      </p:sp>
      <p:pic>
        <p:nvPicPr>
          <p:cNvPr id="59" name="Рисунок 58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845" t="3983"/>
          <a:stretch/>
        </p:blipFill>
        <p:spPr>
          <a:xfrm>
            <a:off x="7852663" y="4561853"/>
            <a:ext cx="310328" cy="318666"/>
          </a:xfrm>
          <a:prstGeom prst="rect">
            <a:avLst/>
          </a:prstGeom>
        </p:spPr>
      </p:pic>
      <p:pic>
        <p:nvPicPr>
          <p:cNvPr id="60" name="Рисунок 59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4650"/>
          <a:stretch/>
        </p:blipFill>
        <p:spPr>
          <a:xfrm>
            <a:off x="7833698" y="3980178"/>
            <a:ext cx="425361" cy="422862"/>
          </a:xfrm>
          <a:prstGeom prst="rect">
            <a:avLst/>
          </a:prstGeom>
        </p:spPr>
      </p:pic>
      <p:sp>
        <p:nvSpPr>
          <p:cNvPr id="61" name="TextBox 60"/>
          <p:cNvSpPr txBox="1"/>
          <p:nvPr/>
        </p:nvSpPr>
        <p:spPr>
          <a:xfrm>
            <a:off x="8142734" y="4451669"/>
            <a:ext cx="3138464" cy="584775"/>
          </a:xfrm>
          <a:prstGeom prst="rect">
            <a:avLst/>
          </a:prstGeom>
          <a:noFill/>
          <a:ln w="19050">
            <a:noFill/>
          </a:ln>
          <a:effectLst/>
        </p:spPr>
        <p:txBody>
          <a:bodyPr wrap="square" rtlCol="0">
            <a:spAutoFit/>
          </a:bodyPr>
          <a:lstStyle/>
          <a:p>
            <a:r>
              <a:rPr lang="ru-RU" sz="3200" b="1" dirty="0">
                <a:ln>
                  <a:solidFill>
                    <a:srgbClr val="C93B58"/>
                  </a:solidFill>
                </a:ln>
                <a:solidFill>
                  <a:srgbClr val="FF505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8</a:t>
            </a:r>
            <a:r>
              <a:rPr lang="ru-RU" sz="3200" b="1" dirty="0" smtClean="0">
                <a:ln>
                  <a:solidFill>
                    <a:srgbClr val="C93B58"/>
                  </a:solidFill>
                </a:ln>
                <a:solidFill>
                  <a:srgbClr val="424444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 </a:t>
            </a:r>
            <a:r>
              <a:rPr lang="ru-RU" sz="2800" b="1" dirty="0" smtClean="0">
                <a:solidFill>
                  <a:srgbClr val="42444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</a:t>
            </a:r>
            <a:r>
              <a:rPr lang="ru-RU" sz="2800" b="1" dirty="0" smtClean="0">
                <a:solidFill>
                  <a:srgbClr val="424444"/>
                </a:solidFill>
              </a:rPr>
              <a:t>отрицательные</a:t>
            </a:r>
            <a:endParaRPr lang="ru-RU" sz="2400" b="1" dirty="0">
              <a:solidFill>
                <a:srgbClr val="424444"/>
              </a:solidFill>
            </a:endParaRPr>
          </a:p>
        </p:txBody>
      </p:sp>
      <p:sp>
        <p:nvSpPr>
          <p:cNvPr id="62" name="Выноска 2 (без границы) 61"/>
          <p:cNvSpPr/>
          <p:nvPr/>
        </p:nvSpPr>
        <p:spPr>
          <a:xfrm>
            <a:off x="4232600" y="4289806"/>
            <a:ext cx="2113654" cy="659256"/>
          </a:xfrm>
          <a:prstGeom prst="callout2">
            <a:avLst>
              <a:gd name="adj1" fmla="val 96561"/>
              <a:gd name="adj2" fmla="val 117710"/>
              <a:gd name="adj3" fmla="val 96580"/>
              <a:gd name="adj4" fmla="val -15320"/>
              <a:gd name="adj5" fmla="val 94947"/>
              <a:gd name="adj6" fmla="val -135498"/>
            </a:avLst>
          </a:prstGeom>
          <a:noFill/>
          <a:ln w="19050" cap="sq">
            <a:solidFill>
              <a:srgbClr val="424444"/>
            </a:solidFill>
            <a:bevel/>
            <a:tailEnd type="diamond" w="lg" len="med"/>
          </a:ln>
          <a:effectLst/>
          <a:scene3d>
            <a:camera prst="orthographicFront"/>
            <a:lightRig rig="threePt" dir="t"/>
          </a:scene3d>
          <a:sp3d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3" name="TextBox 62"/>
          <p:cNvSpPr txBox="1"/>
          <p:nvPr/>
        </p:nvSpPr>
        <p:spPr>
          <a:xfrm>
            <a:off x="3638619" y="4138191"/>
            <a:ext cx="3796898" cy="830997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rgbClr val="424444"/>
                </a:solidFill>
                <a:effectLst>
                  <a:outerShdw blurRad="50800" dist="38100" dir="2700000" algn="tl" rotWithShape="0">
                    <a:schemeClr val="bg1">
                      <a:lumMod val="65000"/>
                      <a:alpha val="62000"/>
                    </a:schemeClr>
                  </a:outerShdw>
                </a:effectLst>
              </a:rPr>
              <a:t>3 ОФВ</a:t>
            </a:r>
          </a:p>
          <a:p>
            <a:r>
              <a:rPr lang="ru-RU" sz="1600" b="1" dirty="0" smtClean="0">
                <a:solidFill>
                  <a:srgbClr val="424444"/>
                </a:solidFill>
              </a:rPr>
              <a:t>муниципальных НПА</a:t>
            </a:r>
            <a:endParaRPr lang="ru-RU" sz="1600" b="1" dirty="0">
              <a:solidFill>
                <a:srgbClr val="424444"/>
              </a:solidFill>
            </a:endParaRPr>
          </a:p>
        </p:txBody>
      </p:sp>
      <p:pic>
        <p:nvPicPr>
          <p:cNvPr id="66" name="Рисунок 65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02700" y="2461876"/>
            <a:ext cx="1118405" cy="8743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50565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" name="Рисунок 43"/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Blur radius="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360" t="-857" r="30201" b="44526"/>
          <a:stretch/>
        </p:blipFill>
        <p:spPr>
          <a:xfrm>
            <a:off x="-17585" y="1285336"/>
            <a:ext cx="12209585" cy="5572664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59" t="6755" r="5072"/>
          <a:stretch/>
        </p:blipFill>
        <p:spPr>
          <a:xfrm>
            <a:off x="-17585" y="5"/>
            <a:ext cx="12209585" cy="1575980"/>
          </a:xfrm>
          <a:prstGeom prst="rect">
            <a:avLst/>
          </a:prstGeom>
        </p:spPr>
      </p:pic>
      <p:sp>
        <p:nvSpPr>
          <p:cNvPr id="10" name="Прямоугольник 9"/>
          <p:cNvSpPr/>
          <p:nvPr/>
        </p:nvSpPr>
        <p:spPr>
          <a:xfrm>
            <a:off x="1055511" y="210623"/>
            <a:ext cx="10853598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3000" b="1" dirty="0" smtClean="0">
                <a:solidFill>
                  <a:schemeClr val="bg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ВЗАИМОДЕЙСТВИЕ </a:t>
            </a:r>
          </a:p>
          <a:p>
            <a:pPr algn="ctr">
              <a:spcAft>
                <a:spcPts val="0"/>
              </a:spcAft>
            </a:pPr>
            <a:r>
              <a:rPr lang="ru-RU" sz="3000" b="1" dirty="0" smtClean="0">
                <a:solidFill>
                  <a:schemeClr val="bg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С БИЗНЕСОМ И НАУЧНЫМ СООБЩЕСТВОМ</a:t>
            </a:r>
            <a:endParaRPr lang="ru-RU" sz="3000" b="1" dirty="0">
              <a:solidFill>
                <a:schemeClr val="bg1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6" name="Прямоугольник 35"/>
          <p:cNvSpPr/>
          <p:nvPr/>
        </p:nvSpPr>
        <p:spPr>
          <a:xfrm>
            <a:off x="11625762" y="6287971"/>
            <a:ext cx="566694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2800" dirty="0" smtClean="0">
                <a:solidFill>
                  <a:srgbClr val="59595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 panose="020F0502020204030204" pitchFamily="34" charset="0"/>
                <a:cs typeface="Times New Roman" panose="02020603050405020304" pitchFamily="18" charset="0"/>
              </a:rPr>
              <a:t>5</a:t>
            </a:r>
            <a:endParaRPr lang="ru-RU" sz="2800" dirty="0">
              <a:solidFill>
                <a:srgbClr val="59595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1252013" y="1476700"/>
            <a:ext cx="10077837" cy="892552"/>
          </a:xfrm>
          <a:prstGeom prst="rect">
            <a:avLst/>
          </a:prstGeom>
          <a:solidFill>
            <a:schemeClr val="bg1">
              <a:lumMod val="85000"/>
              <a:alpha val="28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При проведении публичных консультаций </a:t>
            </a:r>
            <a:endParaRPr lang="ru-RU" sz="2000" b="1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algn="ctr"/>
            <a:r>
              <a:rPr lang="ru-RU" sz="20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от </a:t>
            </a:r>
            <a:r>
              <a:rPr lang="ru-RU" sz="20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представителей </a:t>
            </a:r>
            <a:r>
              <a:rPr lang="ru-RU" sz="20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бизнеса и научного сообщества </a:t>
            </a:r>
            <a:r>
              <a:rPr lang="ru-RU" sz="20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поступило </a:t>
            </a:r>
            <a:r>
              <a:rPr lang="ru-RU" sz="3200" b="1" u="sng" dirty="0" smtClean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187</a:t>
            </a:r>
            <a:r>
              <a:rPr lang="ru-RU" sz="2400" b="1" u="sng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отзывов</a:t>
            </a:r>
            <a:r>
              <a:rPr lang="ru-RU" sz="20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, из них:</a:t>
            </a:r>
            <a:endParaRPr lang="ru-RU" sz="20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37" name="AutoShape 3"/>
          <p:cNvSpPr>
            <a:spLocks noChangeArrowheads="1"/>
          </p:cNvSpPr>
          <p:nvPr/>
        </p:nvSpPr>
        <p:spPr bwMode="gray">
          <a:xfrm>
            <a:off x="1763486" y="3076911"/>
            <a:ext cx="2295525" cy="3155950"/>
          </a:xfrm>
          <a:prstGeom prst="roundRect">
            <a:avLst>
              <a:gd name="adj" fmla="val 4690"/>
            </a:avLst>
          </a:prstGeom>
          <a:gradFill rotWithShape="1">
            <a:gsLst>
              <a:gs pos="0">
                <a:srgbClr val="3BB6CF"/>
              </a:gs>
              <a:gs pos="100000">
                <a:srgbClr val="3BB6CF">
                  <a:gamma/>
                  <a:tint val="96863"/>
                  <a:invGamma/>
                </a:srgbClr>
              </a:gs>
            </a:gsLst>
            <a:lin ang="5400000" scaled="1"/>
          </a:gradFill>
          <a:ln w="25400">
            <a:round/>
            <a:headEnd/>
            <a:tailEnd/>
          </a:ln>
          <a:effectLst/>
          <a:scene3d>
            <a:camera prst="legacyObliqueTopRight"/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rgbClr val="3BB6CF"/>
            </a:extrusionClr>
            <a:contourClr>
              <a:srgbClr val="3BB6CF"/>
            </a:contourClr>
          </a:sp3d>
          <a:extLst>
            <a:ext uri="{AF507438-7753-43E0-B8FC-AC1667EBCBE1}">
              <a14:hiddenEffects xmlns:a14="http://schemas.microsoft.com/office/drawing/2010/main">
                <a:effectLst>
                  <a:outerShdw dist="25400" dir="10800000" sy="50000" kx="-2453608" rotWithShape="0">
                    <a:srgbClr val="000000">
                      <a:alpha val="50000"/>
                    </a:srgbClr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endParaRPr lang="ru-RU"/>
          </a:p>
        </p:txBody>
      </p:sp>
      <p:sp>
        <p:nvSpPr>
          <p:cNvPr id="38" name="AutoShape 4"/>
          <p:cNvSpPr>
            <a:spLocks noChangeArrowheads="1"/>
          </p:cNvSpPr>
          <p:nvPr/>
        </p:nvSpPr>
        <p:spPr bwMode="gray">
          <a:xfrm>
            <a:off x="1763486" y="2499061"/>
            <a:ext cx="2438400" cy="439738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rgbClr val="3BB6CF"/>
              </a:gs>
              <a:gs pos="100000">
                <a:srgbClr val="3BB6CF">
                  <a:gamma/>
                  <a:shade val="46275"/>
                  <a:invGamma/>
                </a:srgbClr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39" name="AutoShape 5"/>
          <p:cNvSpPr>
            <a:spLocks noChangeArrowheads="1"/>
          </p:cNvSpPr>
          <p:nvPr/>
        </p:nvSpPr>
        <p:spPr bwMode="gray">
          <a:xfrm>
            <a:off x="4610985" y="3076911"/>
            <a:ext cx="2295525" cy="3155950"/>
          </a:xfrm>
          <a:prstGeom prst="roundRect">
            <a:avLst>
              <a:gd name="adj" fmla="val 4690"/>
            </a:avLst>
          </a:prstGeom>
          <a:gradFill rotWithShape="1">
            <a:gsLst>
              <a:gs pos="0">
                <a:srgbClr val="5DA4EB"/>
              </a:gs>
              <a:gs pos="100000">
                <a:srgbClr val="5DA4EB">
                  <a:gamma/>
                  <a:shade val="84706"/>
                  <a:invGamma/>
                </a:srgbClr>
              </a:gs>
            </a:gsLst>
            <a:lin ang="5400000" scaled="1"/>
          </a:gradFill>
          <a:ln w="25400">
            <a:round/>
            <a:headEnd/>
            <a:tailEnd/>
          </a:ln>
          <a:effectLst/>
          <a:scene3d>
            <a:camera prst="legacyObliqueTopRight"/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rgbClr val="5DA4EB"/>
            </a:extrusionClr>
            <a:contourClr>
              <a:srgbClr val="5DA4EB"/>
            </a:contourClr>
          </a:sp3d>
          <a:extLst>
            <a:ext uri="{AF507438-7753-43E0-B8FC-AC1667EBCBE1}">
              <a14:hiddenEffects xmlns:a14="http://schemas.microsoft.com/office/drawing/2010/main">
                <a:effectLst>
                  <a:outerShdw dist="25400" dir="10800000" sy="50000" kx="-2453608" rotWithShape="0">
                    <a:srgbClr val="000000">
                      <a:alpha val="50000"/>
                    </a:srgbClr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endParaRPr lang="ru-RU"/>
          </a:p>
        </p:txBody>
      </p:sp>
      <p:sp>
        <p:nvSpPr>
          <p:cNvPr id="40" name="AutoShape 6"/>
          <p:cNvSpPr>
            <a:spLocks noChangeArrowheads="1"/>
          </p:cNvSpPr>
          <p:nvPr/>
        </p:nvSpPr>
        <p:spPr bwMode="gray">
          <a:xfrm>
            <a:off x="7462430" y="3076911"/>
            <a:ext cx="2295525" cy="3155950"/>
          </a:xfrm>
          <a:prstGeom prst="roundRect">
            <a:avLst>
              <a:gd name="adj" fmla="val 4690"/>
            </a:avLst>
          </a:prstGeom>
          <a:gradFill rotWithShape="1">
            <a:gsLst>
              <a:gs pos="0">
                <a:srgbClr val="3366CC"/>
              </a:gs>
              <a:gs pos="100000">
                <a:srgbClr val="3366CC">
                  <a:gamma/>
                  <a:shade val="86275"/>
                  <a:invGamma/>
                </a:srgbClr>
              </a:gs>
            </a:gsLst>
            <a:lin ang="5400000" scaled="1"/>
          </a:gradFill>
          <a:ln w="25400">
            <a:round/>
            <a:headEnd/>
            <a:tailEnd/>
          </a:ln>
          <a:effectLst/>
          <a:scene3d>
            <a:camera prst="legacyObliqueTopRight"/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rgbClr val="3366CC"/>
            </a:extrusionClr>
            <a:contourClr>
              <a:srgbClr val="3366CC"/>
            </a:contourClr>
          </a:sp3d>
          <a:extLst>
            <a:ext uri="{AF507438-7753-43E0-B8FC-AC1667EBCBE1}">
              <a14:hiddenEffects xmlns:a14="http://schemas.microsoft.com/office/drawing/2010/main">
                <a:effectLst>
                  <a:outerShdw dist="25400" dir="10800000" sy="50000" kx="-2453608" rotWithShape="0">
                    <a:srgbClr val="000000">
                      <a:alpha val="50000"/>
                    </a:srgbClr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endParaRPr lang="ru-RU"/>
          </a:p>
        </p:txBody>
      </p:sp>
      <p:sp>
        <p:nvSpPr>
          <p:cNvPr id="46" name="AutoShape 13"/>
          <p:cNvSpPr>
            <a:spLocks noChangeArrowheads="1"/>
          </p:cNvSpPr>
          <p:nvPr/>
        </p:nvSpPr>
        <p:spPr bwMode="gray">
          <a:xfrm>
            <a:off x="4615747" y="2516524"/>
            <a:ext cx="2438400" cy="439737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rgbClr val="5DA4EB"/>
              </a:gs>
              <a:gs pos="100000">
                <a:srgbClr val="5DA4EB">
                  <a:gamma/>
                  <a:shade val="46275"/>
                  <a:invGamma/>
                </a:srgbClr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48" name="AutoShape 15"/>
          <p:cNvSpPr>
            <a:spLocks noChangeArrowheads="1"/>
          </p:cNvSpPr>
          <p:nvPr/>
        </p:nvSpPr>
        <p:spPr bwMode="gray">
          <a:xfrm>
            <a:off x="7471955" y="2499061"/>
            <a:ext cx="2438400" cy="439738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rgbClr val="3366CC"/>
              </a:gs>
              <a:gs pos="100000">
                <a:srgbClr val="3366CC">
                  <a:gamma/>
                  <a:shade val="46275"/>
                  <a:invGamma/>
                </a:srgbClr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55" name="TextBox 54"/>
          <p:cNvSpPr txBox="1"/>
          <p:nvPr/>
        </p:nvSpPr>
        <p:spPr>
          <a:xfrm>
            <a:off x="1685343" y="3632975"/>
            <a:ext cx="250151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chemeClr val="bg1"/>
                </a:solidFill>
              </a:rPr>
              <a:t>в </a:t>
            </a:r>
            <a:r>
              <a:rPr lang="ru-RU" sz="2000" b="1" dirty="0">
                <a:solidFill>
                  <a:schemeClr val="bg1"/>
                </a:solidFill>
              </a:rPr>
              <a:t>электронном виде через Портал проектов НПА ХМАО-Югры</a:t>
            </a:r>
          </a:p>
        </p:txBody>
      </p:sp>
      <p:sp>
        <p:nvSpPr>
          <p:cNvPr id="67" name="TextBox 66"/>
          <p:cNvSpPr txBox="1"/>
          <p:nvPr/>
        </p:nvSpPr>
        <p:spPr>
          <a:xfrm>
            <a:off x="1780242" y="3022491"/>
            <a:ext cx="23117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i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46%</a:t>
            </a:r>
            <a:endParaRPr lang="ru-RU" sz="3200" b="1" i="1" u="sng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8" name="TextBox 67"/>
          <p:cNvSpPr txBox="1"/>
          <p:nvPr/>
        </p:nvSpPr>
        <p:spPr>
          <a:xfrm>
            <a:off x="1875141" y="2415369"/>
            <a:ext cx="23117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86</a:t>
            </a:r>
            <a:r>
              <a:rPr lang="ru-RU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отзывов</a:t>
            </a:r>
          </a:p>
        </p:txBody>
      </p:sp>
      <p:sp>
        <p:nvSpPr>
          <p:cNvPr id="69" name="TextBox 68"/>
          <p:cNvSpPr txBox="1"/>
          <p:nvPr/>
        </p:nvSpPr>
        <p:spPr>
          <a:xfrm>
            <a:off x="4662969" y="2411137"/>
            <a:ext cx="234395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127</a:t>
            </a:r>
            <a:r>
              <a:rPr lang="ru-RU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отзывов</a:t>
            </a:r>
            <a:endParaRPr lang="ru-RU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0" name="TextBox 69"/>
          <p:cNvSpPr txBox="1"/>
          <p:nvPr/>
        </p:nvSpPr>
        <p:spPr>
          <a:xfrm>
            <a:off x="4386078" y="3600131"/>
            <a:ext cx="2897738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>
                <a:solidFill>
                  <a:schemeClr val="bg1"/>
                </a:solidFill>
              </a:rPr>
              <a:t>от </a:t>
            </a:r>
            <a:r>
              <a:rPr lang="ru-RU" sz="2000" b="1" dirty="0" smtClean="0">
                <a:solidFill>
                  <a:schemeClr val="bg1"/>
                </a:solidFill>
              </a:rPr>
              <a:t>субъектов,   </a:t>
            </a:r>
          </a:p>
          <a:p>
            <a:pPr algn="ctr"/>
            <a:r>
              <a:rPr lang="ru-RU" sz="2000" b="1" dirty="0" smtClean="0">
                <a:solidFill>
                  <a:schemeClr val="bg1"/>
                </a:solidFill>
              </a:rPr>
              <a:t>с </a:t>
            </a:r>
            <a:r>
              <a:rPr lang="ru-RU" sz="2000" b="1" dirty="0">
                <a:solidFill>
                  <a:schemeClr val="bg1"/>
                </a:solidFill>
              </a:rPr>
              <a:t>которыми </a:t>
            </a:r>
            <a:endParaRPr lang="ru-RU" sz="2000" b="1" dirty="0" smtClean="0">
              <a:solidFill>
                <a:schemeClr val="bg1"/>
              </a:solidFill>
            </a:endParaRPr>
          </a:p>
          <a:p>
            <a:pPr algn="ctr"/>
            <a:r>
              <a:rPr lang="ru-RU" sz="2000" b="1" dirty="0" smtClean="0">
                <a:solidFill>
                  <a:schemeClr val="bg1"/>
                </a:solidFill>
              </a:rPr>
              <a:t>заключены </a:t>
            </a:r>
          </a:p>
          <a:p>
            <a:pPr algn="ctr"/>
            <a:r>
              <a:rPr lang="ru-RU" sz="2000" b="1" dirty="0" smtClean="0">
                <a:solidFill>
                  <a:schemeClr val="bg1"/>
                </a:solidFill>
              </a:rPr>
              <a:t>соглашения </a:t>
            </a:r>
          </a:p>
          <a:p>
            <a:pPr algn="ctr"/>
            <a:r>
              <a:rPr lang="ru-RU" sz="2000" b="1" dirty="0" smtClean="0">
                <a:solidFill>
                  <a:schemeClr val="bg1"/>
                </a:solidFill>
              </a:rPr>
              <a:t>о </a:t>
            </a:r>
            <a:r>
              <a:rPr lang="ru-RU" sz="2000" b="1" dirty="0">
                <a:solidFill>
                  <a:schemeClr val="bg1"/>
                </a:solidFill>
              </a:rPr>
              <a:t>взаимодействии</a:t>
            </a:r>
          </a:p>
        </p:txBody>
      </p:sp>
      <p:sp>
        <p:nvSpPr>
          <p:cNvPr id="71" name="TextBox 70"/>
          <p:cNvSpPr txBox="1"/>
          <p:nvPr/>
        </p:nvSpPr>
        <p:spPr>
          <a:xfrm>
            <a:off x="4586769" y="3017184"/>
            <a:ext cx="234395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i="1" u="sng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68%</a:t>
            </a:r>
          </a:p>
        </p:txBody>
      </p:sp>
      <p:sp>
        <p:nvSpPr>
          <p:cNvPr id="72" name="TextBox 71"/>
          <p:cNvSpPr txBox="1"/>
          <p:nvPr/>
        </p:nvSpPr>
        <p:spPr>
          <a:xfrm>
            <a:off x="7555155" y="2393889"/>
            <a:ext cx="22791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179</a:t>
            </a:r>
            <a:r>
              <a:rPr lang="ru-RU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отзывов</a:t>
            </a:r>
            <a:endParaRPr lang="ru-RU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3" name="TextBox 72"/>
          <p:cNvSpPr txBox="1"/>
          <p:nvPr/>
        </p:nvSpPr>
        <p:spPr>
          <a:xfrm>
            <a:off x="7551567" y="3672318"/>
            <a:ext cx="227917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>
                <a:solidFill>
                  <a:schemeClr val="bg1"/>
                </a:solidFill>
              </a:rPr>
              <a:t>об отсутствии предложений </a:t>
            </a:r>
            <a:endParaRPr lang="ru-RU" sz="2000" b="1" dirty="0" smtClean="0">
              <a:solidFill>
                <a:schemeClr val="bg1"/>
              </a:solidFill>
            </a:endParaRPr>
          </a:p>
          <a:p>
            <a:pPr algn="ctr"/>
            <a:r>
              <a:rPr lang="ru-RU" sz="2000" b="1" dirty="0" smtClean="0">
                <a:solidFill>
                  <a:schemeClr val="bg1"/>
                </a:solidFill>
              </a:rPr>
              <a:t>и </a:t>
            </a:r>
            <a:r>
              <a:rPr lang="ru-RU" sz="2000" b="1" dirty="0">
                <a:solidFill>
                  <a:schemeClr val="bg1"/>
                </a:solidFill>
              </a:rPr>
              <a:t>замечаний</a:t>
            </a:r>
          </a:p>
        </p:txBody>
      </p:sp>
      <p:sp>
        <p:nvSpPr>
          <p:cNvPr id="74" name="TextBox 73"/>
          <p:cNvSpPr txBox="1"/>
          <p:nvPr/>
        </p:nvSpPr>
        <p:spPr>
          <a:xfrm>
            <a:off x="7489373" y="3022491"/>
            <a:ext cx="22791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i="1" u="sng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96%</a:t>
            </a: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19715" y="5231347"/>
            <a:ext cx="916290" cy="916290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colorTemperature colorTemp="53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3694" y="4930287"/>
            <a:ext cx="1268368" cy="1268368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8" cstate="print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78750" y="5157210"/>
            <a:ext cx="1042228" cy="8841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07574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" name="Рисунок 43"/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Blur radius="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360" t="-857" r="30201" b="44526"/>
          <a:stretch/>
        </p:blipFill>
        <p:spPr>
          <a:xfrm>
            <a:off x="-29981" y="1285336"/>
            <a:ext cx="12209585" cy="5572664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59" t="6755" r="5072"/>
          <a:stretch/>
        </p:blipFill>
        <p:spPr>
          <a:xfrm>
            <a:off x="-17585" y="5"/>
            <a:ext cx="12209585" cy="1575980"/>
          </a:xfrm>
          <a:prstGeom prst="rect">
            <a:avLst/>
          </a:prstGeom>
        </p:spPr>
      </p:pic>
      <p:sp>
        <p:nvSpPr>
          <p:cNvPr id="10" name="Прямоугольник 9"/>
          <p:cNvSpPr/>
          <p:nvPr/>
        </p:nvSpPr>
        <p:spPr>
          <a:xfrm>
            <a:off x="1151306" y="222864"/>
            <a:ext cx="10853598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3000" b="1" dirty="0" smtClean="0">
                <a:solidFill>
                  <a:schemeClr val="bg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ПРЕДЛОЖЕНИЯ И ЗАМЕЧАНИЯ ОТ БИЗНЕС СООБЩЕСТВА </a:t>
            </a:r>
          </a:p>
          <a:p>
            <a:pPr algn="ctr">
              <a:spcAft>
                <a:spcPts val="0"/>
              </a:spcAft>
            </a:pPr>
            <a:r>
              <a:rPr lang="ru-RU" sz="3000" b="1" dirty="0" smtClean="0">
                <a:solidFill>
                  <a:schemeClr val="bg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ПРИ ПРОВЕДЕНИИ ПУБЛИЧНЫХ КОНСУЛЬТАЦИЙ</a:t>
            </a:r>
            <a:endParaRPr lang="ru-RU" sz="3000" b="1" dirty="0">
              <a:solidFill>
                <a:schemeClr val="bg1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6" name="Прямоугольник 35"/>
          <p:cNvSpPr/>
          <p:nvPr/>
        </p:nvSpPr>
        <p:spPr>
          <a:xfrm>
            <a:off x="11625762" y="6287971"/>
            <a:ext cx="566694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2800" dirty="0" smtClean="0">
                <a:solidFill>
                  <a:srgbClr val="59595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 panose="020F0502020204030204" pitchFamily="34" charset="0"/>
                <a:cs typeface="Times New Roman" panose="02020603050405020304" pitchFamily="18" charset="0"/>
              </a:rPr>
              <a:t>6</a:t>
            </a:r>
            <a:endParaRPr lang="ru-RU" sz="2800" dirty="0">
              <a:solidFill>
                <a:srgbClr val="59595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5" name="Прямоугольник 24"/>
          <p:cNvSpPr/>
          <p:nvPr/>
        </p:nvSpPr>
        <p:spPr>
          <a:xfrm>
            <a:off x="3797656" y="2718685"/>
            <a:ext cx="8233494" cy="2089178"/>
          </a:xfrm>
          <a:prstGeom prst="rect">
            <a:avLst/>
          </a:prstGeom>
          <a:solidFill>
            <a:srgbClr val="EFEFEF">
              <a:alpha val="73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600"/>
          </a:p>
        </p:txBody>
      </p:sp>
      <p:sp>
        <p:nvSpPr>
          <p:cNvPr id="26" name="Прямоугольник 25"/>
          <p:cNvSpPr/>
          <p:nvPr/>
        </p:nvSpPr>
        <p:spPr>
          <a:xfrm>
            <a:off x="198956" y="2119315"/>
            <a:ext cx="3452993" cy="3416320"/>
          </a:xfrm>
          <a:prstGeom prst="rect">
            <a:avLst/>
          </a:prstGeom>
          <a:solidFill>
            <a:schemeClr val="bg1">
              <a:lumMod val="95000"/>
            </a:schemeClr>
          </a:solidFill>
          <a:ln w="19050">
            <a:solidFill>
              <a:srgbClr val="FF3131"/>
            </a:solidFill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ctr"/>
            <a:r>
              <a:rPr lang="ru-RU" sz="21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Gabriola" panose="04040605051002020D02" pitchFamily="82" charset="0"/>
              </a:rPr>
              <a:t>проект постановления администрации города </a:t>
            </a:r>
          </a:p>
          <a:p>
            <a:pPr algn="ctr"/>
            <a:endParaRPr lang="ru-RU" sz="2100" b="1" dirty="0">
              <a:solidFill>
                <a:schemeClr val="tx1">
                  <a:lumMod val="65000"/>
                  <a:lumOff val="35000"/>
                </a:schemeClr>
              </a:solidFill>
              <a:latin typeface="Gabriola" panose="04040605051002020D02" pitchFamily="82" charset="0"/>
            </a:endParaRPr>
          </a:p>
          <a:p>
            <a:pPr algn="ctr"/>
            <a:r>
              <a:rPr lang="ru-RU" sz="21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Gabriola" panose="04040605051002020D02" pitchFamily="82" charset="0"/>
              </a:rPr>
              <a:t>"Об утверждении Порядка исполнения отдельного государственного полномочия по поддержке сельскохозяйственного производства и деятельности по заготовке и переработке дикоросов на территории города"</a:t>
            </a:r>
          </a:p>
        </p:txBody>
      </p:sp>
      <p:sp>
        <p:nvSpPr>
          <p:cNvPr id="27" name="Прямоугольник 26"/>
          <p:cNvSpPr/>
          <p:nvPr/>
        </p:nvSpPr>
        <p:spPr>
          <a:xfrm>
            <a:off x="3742926" y="3005666"/>
            <a:ext cx="1849549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/>
            <a:r>
              <a:rPr lang="ru-RU" sz="1200" b="1" dirty="0" smtClean="0">
                <a:solidFill>
                  <a:schemeClr val="tx1">
                    <a:lumMod val="65000"/>
                    <a:lumOff val="35000"/>
                  </a:schemeClr>
                </a:solidFill>
                <a:ea typeface="Calibri" panose="020F0502020204030204" pitchFamily="34" charset="0"/>
                <a:cs typeface="Cambria" panose="02040503050406030204" pitchFamily="18" charset="0"/>
              </a:rPr>
              <a:t>об </a:t>
            </a:r>
            <a:r>
              <a:rPr lang="ru-RU" sz="1200" b="1" dirty="0">
                <a:solidFill>
                  <a:schemeClr val="tx1">
                    <a:lumMod val="65000"/>
                    <a:lumOff val="35000"/>
                  </a:schemeClr>
                </a:solidFill>
                <a:ea typeface="Calibri" panose="020F0502020204030204" pitchFamily="34" charset="0"/>
                <a:cs typeface="Cambria" panose="02040503050406030204" pitchFamily="18" charset="0"/>
              </a:rPr>
              <a:t>изменении условий предоставления субсидии сельскохозяйственным товаропроизводителям </a:t>
            </a:r>
            <a:endParaRPr lang="ru-RU" sz="1200" b="1" dirty="0" smtClean="0">
              <a:solidFill>
                <a:schemeClr val="tx1">
                  <a:lumMod val="65000"/>
                  <a:lumOff val="35000"/>
                </a:schemeClr>
              </a:solidFill>
              <a:ea typeface="Calibri" panose="020F0502020204030204" pitchFamily="34" charset="0"/>
              <a:cs typeface="Cambria" panose="02040503050406030204" pitchFamily="18" charset="0"/>
            </a:endParaRPr>
          </a:p>
        </p:txBody>
      </p:sp>
      <p:sp>
        <p:nvSpPr>
          <p:cNvPr id="28" name="Прямоугольник 27"/>
          <p:cNvSpPr/>
          <p:nvPr/>
        </p:nvSpPr>
        <p:spPr>
          <a:xfrm>
            <a:off x="5422931" y="2999278"/>
            <a:ext cx="1795828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/>
            <a:r>
              <a:rPr lang="ru-RU" sz="1200" b="1" dirty="0">
                <a:solidFill>
                  <a:schemeClr val="tx1">
                    <a:lumMod val="65000"/>
                    <a:lumOff val="35000"/>
                  </a:schemeClr>
                </a:solidFill>
                <a:ea typeface="Calibri" panose="020F0502020204030204" pitchFamily="34" charset="0"/>
                <a:cs typeface="Cambria" panose="02040503050406030204" pitchFamily="18" charset="0"/>
              </a:rPr>
              <a:t>об изменении периода выплаты субсидии сельскохозяйственным товаропроизводителям </a:t>
            </a:r>
          </a:p>
        </p:txBody>
      </p:sp>
      <p:sp>
        <p:nvSpPr>
          <p:cNvPr id="29" name="Прямоугольник 28"/>
          <p:cNvSpPr/>
          <p:nvPr/>
        </p:nvSpPr>
        <p:spPr>
          <a:xfrm>
            <a:off x="7167140" y="2988801"/>
            <a:ext cx="1804070" cy="13773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/>
            <a:r>
              <a:rPr lang="ru-RU" sz="1200" b="1" dirty="0">
                <a:solidFill>
                  <a:schemeClr val="tx1">
                    <a:lumMod val="65000"/>
                    <a:lumOff val="35000"/>
                  </a:schemeClr>
                </a:solidFill>
                <a:ea typeface="Calibri" panose="020F0502020204030204" pitchFamily="34" charset="0"/>
                <a:cs typeface="Cambria" panose="02040503050406030204" pitchFamily="18" charset="0"/>
              </a:rPr>
              <a:t>об изменении значений показателей результативности использования субсидии сельскохозяйственными </a:t>
            </a:r>
            <a:r>
              <a:rPr lang="ru-RU" sz="1150" b="1" dirty="0">
                <a:solidFill>
                  <a:schemeClr val="tx1">
                    <a:lumMod val="65000"/>
                    <a:lumOff val="35000"/>
                  </a:schemeClr>
                </a:solidFill>
                <a:ea typeface="Calibri" panose="020F0502020204030204" pitchFamily="34" charset="0"/>
                <a:cs typeface="Cambria" panose="02040503050406030204" pitchFamily="18" charset="0"/>
              </a:rPr>
              <a:t>товаропроизводителями </a:t>
            </a:r>
          </a:p>
        </p:txBody>
      </p:sp>
      <p:sp>
        <p:nvSpPr>
          <p:cNvPr id="30" name="Прямоугольник 29"/>
          <p:cNvSpPr/>
          <p:nvPr/>
        </p:nvSpPr>
        <p:spPr>
          <a:xfrm>
            <a:off x="8971210" y="3003690"/>
            <a:ext cx="1614535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/>
            <a:r>
              <a:rPr lang="ru-RU" sz="1200" b="1" dirty="0">
                <a:solidFill>
                  <a:schemeClr val="tx1">
                    <a:lumMod val="65000"/>
                    <a:lumOff val="35000"/>
                  </a:schemeClr>
                </a:solidFill>
                <a:ea typeface="Calibri" panose="020F0502020204030204" pitchFamily="34" charset="0"/>
                <a:cs typeface="Cambria" panose="02040503050406030204" pitchFamily="18" charset="0"/>
              </a:rPr>
              <a:t>о недопущении дебиторской задолженности на конец текущего финансового года </a:t>
            </a:r>
          </a:p>
        </p:txBody>
      </p:sp>
      <p:cxnSp>
        <p:nvCxnSpPr>
          <p:cNvPr id="31" name="Прямая соединительная линия 30"/>
          <p:cNvCxnSpPr/>
          <p:nvPr/>
        </p:nvCxnSpPr>
        <p:spPr>
          <a:xfrm>
            <a:off x="5453014" y="3052476"/>
            <a:ext cx="0" cy="1594915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Прямая соединительная линия 31"/>
          <p:cNvCxnSpPr/>
          <p:nvPr/>
        </p:nvCxnSpPr>
        <p:spPr>
          <a:xfrm>
            <a:off x="7141932" y="3052476"/>
            <a:ext cx="0" cy="1594915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Прямая соединительная линия 32"/>
          <p:cNvCxnSpPr/>
          <p:nvPr/>
        </p:nvCxnSpPr>
        <p:spPr>
          <a:xfrm>
            <a:off x="8971210" y="3052475"/>
            <a:ext cx="0" cy="1594915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Прямоугольник 33"/>
          <p:cNvSpPr/>
          <p:nvPr/>
        </p:nvSpPr>
        <p:spPr>
          <a:xfrm>
            <a:off x="10351143" y="3005666"/>
            <a:ext cx="1819752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/>
            <a:r>
              <a:rPr lang="ru-RU" sz="1200" b="1" dirty="0">
                <a:solidFill>
                  <a:schemeClr val="tx1">
                    <a:lumMod val="65000"/>
                    <a:lumOff val="35000"/>
                  </a:schemeClr>
                </a:solidFill>
                <a:ea typeface="Calibri" panose="020F0502020204030204" pitchFamily="34" charset="0"/>
                <a:cs typeface="Cambria" panose="02040503050406030204" pitchFamily="18" charset="0"/>
              </a:rPr>
              <a:t>об изменении оснований для отказа </a:t>
            </a:r>
            <a:endParaRPr lang="ru-RU" sz="1200" b="1" dirty="0" smtClean="0">
              <a:solidFill>
                <a:schemeClr val="tx1">
                  <a:lumMod val="65000"/>
                  <a:lumOff val="35000"/>
                </a:schemeClr>
              </a:solidFill>
              <a:ea typeface="Calibri" panose="020F0502020204030204" pitchFamily="34" charset="0"/>
              <a:cs typeface="Cambria" panose="02040503050406030204" pitchFamily="18" charset="0"/>
            </a:endParaRPr>
          </a:p>
          <a:p>
            <a:pPr lvl="0"/>
            <a:r>
              <a:rPr lang="ru-RU" sz="1200" b="1" dirty="0" smtClean="0">
                <a:solidFill>
                  <a:schemeClr val="tx1">
                    <a:lumMod val="65000"/>
                    <a:lumOff val="35000"/>
                  </a:schemeClr>
                </a:solidFill>
                <a:ea typeface="Calibri" panose="020F0502020204030204" pitchFamily="34" charset="0"/>
                <a:cs typeface="Cambria" panose="02040503050406030204" pitchFamily="18" charset="0"/>
              </a:rPr>
              <a:t>в </a:t>
            </a:r>
            <a:r>
              <a:rPr lang="ru-RU" sz="1200" b="1" dirty="0">
                <a:solidFill>
                  <a:schemeClr val="tx1">
                    <a:lumMod val="65000"/>
                    <a:lumOff val="35000"/>
                  </a:schemeClr>
                </a:solidFill>
                <a:ea typeface="Calibri" panose="020F0502020204030204" pitchFamily="34" charset="0"/>
                <a:cs typeface="Cambria" panose="02040503050406030204" pitchFamily="18" charset="0"/>
              </a:rPr>
              <a:t>предоставлении субсидии сельскохозяйственным товаропроизводителям </a:t>
            </a:r>
          </a:p>
        </p:txBody>
      </p:sp>
      <p:cxnSp>
        <p:nvCxnSpPr>
          <p:cNvPr id="35" name="Прямая соединительная линия 34"/>
          <p:cNvCxnSpPr/>
          <p:nvPr/>
        </p:nvCxnSpPr>
        <p:spPr>
          <a:xfrm>
            <a:off x="10351144" y="3052475"/>
            <a:ext cx="0" cy="1594915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Прямоугольник 40"/>
          <p:cNvSpPr/>
          <p:nvPr/>
        </p:nvSpPr>
        <p:spPr>
          <a:xfrm>
            <a:off x="3802901" y="2364742"/>
            <a:ext cx="4034852" cy="353943"/>
          </a:xfrm>
          <a:prstGeom prst="rect">
            <a:avLst/>
          </a:prstGeom>
          <a:solidFill>
            <a:srgbClr val="1990BA">
              <a:alpha val="91000"/>
            </a:srgbClr>
          </a:solidFill>
        </p:spPr>
        <p:txBody>
          <a:bodyPr wrap="square">
            <a:spAutoFit/>
          </a:bodyPr>
          <a:lstStyle/>
          <a:p>
            <a:pPr algn="ctr"/>
            <a:r>
              <a:rPr lang="ru-RU" sz="1700" b="1" dirty="0">
                <a:solidFill>
                  <a:schemeClr val="bg1"/>
                </a:solidFill>
                <a:ea typeface="Calibri" panose="020F0502020204030204" pitchFamily="34" charset="0"/>
                <a:cs typeface="Cambria" panose="02040503050406030204" pitchFamily="18" charset="0"/>
              </a:rPr>
              <a:t>ООО "Птицефабрика </a:t>
            </a:r>
            <a:r>
              <a:rPr lang="ru-RU" sz="1700" b="1" dirty="0" err="1">
                <a:solidFill>
                  <a:schemeClr val="bg1"/>
                </a:solidFill>
                <a:ea typeface="Calibri" panose="020F0502020204030204" pitchFamily="34" charset="0"/>
                <a:cs typeface="Cambria" panose="02040503050406030204" pitchFamily="18" charset="0"/>
              </a:rPr>
              <a:t>Нижневартовская</a:t>
            </a:r>
            <a:r>
              <a:rPr lang="ru-RU" sz="1700" b="1" dirty="0">
                <a:solidFill>
                  <a:schemeClr val="bg1"/>
                </a:solidFill>
                <a:ea typeface="Calibri" panose="020F0502020204030204" pitchFamily="34" charset="0"/>
                <a:cs typeface="Cambria" panose="02040503050406030204" pitchFamily="18" charset="0"/>
              </a:rPr>
              <a:t>"</a:t>
            </a:r>
          </a:p>
        </p:txBody>
      </p:sp>
      <p:sp>
        <p:nvSpPr>
          <p:cNvPr id="42" name="Прямоугольник 41"/>
          <p:cNvSpPr/>
          <p:nvPr/>
        </p:nvSpPr>
        <p:spPr>
          <a:xfrm>
            <a:off x="7996298" y="2364742"/>
            <a:ext cx="4034852" cy="353943"/>
          </a:xfrm>
          <a:prstGeom prst="rect">
            <a:avLst/>
          </a:prstGeom>
          <a:solidFill>
            <a:srgbClr val="1990BA">
              <a:alpha val="91000"/>
            </a:srgbClr>
          </a:solidFill>
        </p:spPr>
        <p:txBody>
          <a:bodyPr wrap="square">
            <a:spAutoFit/>
          </a:bodyPr>
          <a:lstStyle/>
          <a:p>
            <a:pPr algn="ctr"/>
            <a:r>
              <a:rPr lang="ru-RU" sz="1700" b="1" dirty="0">
                <a:solidFill>
                  <a:schemeClr val="bg1"/>
                </a:solidFill>
                <a:ea typeface="Calibri" panose="020F0502020204030204" pitchFamily="34" charset="0"/>
                <a:cs typeface="Cambria" panose="02040503050406030204" pitchFamily="18" charset="0"/>
              </a:rPr>
              <a:t>ООО НРК </a:t>
            </a:r>
            <a:r>
              <a:rPr lang="ru-RU" sz="1700" b="1" dirty="0" smtClean="0">
                <a:solidFill>
                  <a:schemeClr val="bg1"/>
                </a:solidFill>
                <a:ea typeface="Calibri" panose="020F0502020204030204" pitchFamily="34" charset="0"/>
                <a:cs typeface="Cambria" panose="02040503050406030204" pitchFamily="18" charset="0"/>
              </a:rPr>
              <a:t>"</a:t>
            </a:r>
            <a:r>
              <a:rPr lang="ru-RU" sz="1700" b="1" dirty="0">
                <a:solidFill>
                  <a:schemeClr val="bg1"/>
                </a:solidFill>
                <a:ea typeface="Calibri" panose="020F0502020204030204" pitchFamily="34" charset="0"/>
                <a:cs typeface="Cambria" panose="02040503050406030204" pitchFamily="18" charset="0"/>
              </a:rPr>
              <a:t>Санта-Мария</a:t>
            </a:r>
            <a:r>
              <a:rPr lang="ru-RU" sz="1700" b="1" dirty="0" smtClean="0">
                <a:solidFill>
                  <a:schemeClr val="bg1"/>
                </a:solidFill>
                <a:ea typeface="Calibri" panose="020F0502020204030204" pitchFamily="34" charset="0"/>
                <a:cs typeface="Cambria" panose="02040503050406030204" pitchFamily="18" charset="0"/>
              </a:rPr>
              <a:t>"</a:t>
            </a:r>
            <a:endParaRPr lang="ru-RU" sz="1700" b="1" dirty="0">
              <a:solidFill>
                <a:schemeClr val="bg1"/>
              </a:solidFill>
              <a:ea typeface="Calibri" panose="020F0502020204030204" pitchFamily="34" charset="0"/>
              <a:cs typeface="Cambria" panose="02040503050406030204" pitchFamily="18" charset="0"/>
            </a:endParaRPr>
          </a:p>
        </p:txBody>
      </p:sp>
      <p:pic>
        <p:nvPicPr>
          <p:cNvPr id="19" name="Рисунок 1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416871" flipH="1">
            <a:off x="7488777" y="4641957"/>
            <a:ext cx="3085861" cy="2436551"/>
          </a:xfrm>
          <a:prstGeom prst="rect">
            <a:avLst/>
          </a:prstGeom>
        </p:spPr>
      </p:pic>
      <p:sp>
        <p:nvSpPr>
          <p:cNvPr id="20" name="Прямоугольник 19"/>
          <p:cNvSpPr/>
          <p:nvPr/>
        </p:nvSpPr>
        <p:spPr>
          <a:xfrm rot="371052">
            <a:off x="7906469" y="5109295"/>
            <a:ext cx="2417891" cy="1384995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perspectiveAbove"/>
              <a:lightRig rig="threePt" dir="t"/>
            </a:scene3d>
          </a:bodyPr>
          <a:lstStyle/>
          <a:p>
            <a:r>
              <a:rPr lang="ru-RU" sz="2100" b="1" u="sng" dirty="0" smtClean="0">
                <a:solidFill>
                  <a:srgbClr val="FF313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Результат:</a:t>
            </a:r>
          </a:p>
          <a:p>
            <a:r>
              <a:rPr lang="ru-RU" sz="21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Gabriola" panose="04040605051002020D02" pitchFamily="82" charset="0"/>
              </a:rPr>
              <a:t>принято </a:t>
            </a:r>
            <a:r>
              <a:rPr lang="ru-RU" sz="21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Gabriola" panose="04040605051002020D02" pitchFamily="82" charset="0"/>
              </a:rPr>
              <a:t>постановление администрации города </a:t>
            </a:r>
            <a:endParaRPr lang="ru-RU" sz="2100" b="1" dirty="0" smtClean="0">
              <a:solidFill>
                <a:schemeClr val="tx1">
                  <a:lumMod val="65000"/>
                  <a:lumOff val="35000"/>
                </a:schemeClr>
              </a:solidFill>
              <a:latin typeface="Gabriola" panose="04040605051002020D02" pitchFamily="82" charset="0"/>
            </a:endParaRPr>
          </a:p>
          <a:p>
            <a:r>
              <a:rPr lang="ru-RU" sz="21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Gabriola" panose="04040605051002020D02" pitchFamily="82" charset="0"/>
              </a:rPr>
              <a:t>от </a:t>
            </a:r>
            <a:r>
              <a:rPr lang="ru-RU" sz="21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Gabriola" panose="04040605051002020D02" pitchFamily="82" charset="0"/>
              </a:rPr>
              <a:t>14.05.2021 №376</a:t>
            </a:r>
          </a:p>
        </p:txBody>
      </p:sp>
      <p:pic>
        <p:nvPicPr>
          <p:cNvPr id="21" name="Рисунок 20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845" t="3983"/>
          <a:stretch/>
        </p:blipFill>
        <p:spPr>
          <a:xfrm>
            <a:off x="11105855" y="4372368"/>
            <a:ext cx="310328" cy="318666"/>
          </a:xfrm>
          <a:prstGeom prst="rect">
            <a:avLst/>
          </a:prstGeom>
        </p:spPr>
      </p:pic>
      <p:pic>
        <p:nvPicPr>
          <p:cNvPr id="22" name="Рисунок 21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4650"/>
          <a:stretch/>
        </p:blipFill>
        <p:spPr>
          <a:xfrm>
            <a:off x="4412655" y="4268172"/>
            <a:ext cx="425361" cy="422862"/>
          </a:xfrm>
          <a:prstGeom prst="rect">
            <a:avLst/>
          </a:prstGeom>
        </p:spPr>
      </p:pic>
      <p:pic>
        <p:nvPicPr>
          <p:cNvPr id="23" name="Рисунок 22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4650"/>
          <a:stretch/>
        </p:blipFill>
        <p:spPr>
          <a:xfrm>
            <a:off x="6144449" y="4304499"/>
            <a:ext cx="425361" cy="422862"/>
          </a:xfrm>
          <a:prstGeom prst="rect">
            <a:avLst/>
          </a:prstGeom>
        </p:spPr>
      </p:pic>
      <p:pic>
        <p:nvPicPr>
          <p:cNvPr id="24" name="Рисунок 23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4650"/>
          <a:stretch/>
        </p:blipFill>
        <p:spPr>
          <a:xfrm>
            <a:off x="7860817" y="4308628"/>
            <a:ext cx="425361" cy="422862"/>
          </a:xfrm>
          <a:prstGeom prst="rect">
            <a:avLst/>
          </a:prstGeom>
        </p:spPr>
      </p:pic>
      <p:pic>
        <p:nvPicPr>
          <p:cNvPr id="37" name="Рисунок 36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4650"/>
          <a:stretch/>
        </p:blipFill>
        <p:spPr>
          <a:xfrm>
            <a:off x="9477413" y="4304358"/>
            <a:ext cx="425361" cy="4228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04263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" name="Рисунок 43"/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Blur radius="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360" t="-857" r="30201" b="44526"/>
          <a:stretch/>
        </p:blipFill>
        <p:spPr>
          <a:xfrm>
            <a:off x="-29981" y="1285336"/>
            <a:ext cx="12209585" cy="5572664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59" t="6755" r="5072"/>
          <a:stretch/>
        </p:blipFill>
        <p:spPr>
          <a:xfrm>
            <a:off x="-17585" y="5"/>
            <a:ext cx="12209585" cy="1575980"/>
          </a:xfrm>
          <a:prstGeom prst="rect">
            <a:avLst/>
          </a:prstGeom>
        </p:spPr>
      </p:pic>
      <p:sp>
        <p:nvSpPr>
          <p:cNvPr id="10" name="Прямоугольник 9"/>
          <p:cNvSpPr/>
          <p:nvPr/>
        </p:nvSpPr>
        <p:spPr>
          <a:xfrm>
            <a:off x="1151306" y="222864"/>
            <a:ext cx="10853598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3000" b="1" dirty="0" smtClean="0">
                <a:solidFill>
                  <a:schemeClr val="bg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ПРЕДЛОЖЕНИЯ И ЗАМЕЧАНИЯ ОТ БИЗНЕС СООБЩЕСТВА </a:t>
            </a:r>
          </a:p>
          <a:p>
            <a:pPr algn="ctr">
              <a:spcAft>
                <a:spcPts val="0"/>
              </a:spcAft>
            </a:pPr>
            <a:r>
              <a:rPr lang="ru-RU" sz="3000" b="1" dirty="0" smtClean="0">
                <a:solidFill>
                  <a:schemeClr val="bg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ПРИ ПРОВЕДЕНИИ ПУБЛИЧНЫХ КОНСУЛЬТАЦИЙ</a:t>
            </a:r>
            <a:endParaRPr lang="ru-RU" sz="3000" b="1" dirty="0">
              <a:solidFill>
                <a:schemeClr val="bg1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6" name="Прямоугольник 35"/>
          <p:cNvSpPr/>
          <p:nvPr/>
        </p:nvSpPr>
        <p:spPr>
          <a:xfrm>
            <a:off x="11625762" y="6287971"/>
            <a:ext cx="566694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2800" dirty="0" smtClean="0">
                <a:solidFill>
                  <a:srgbClr val="59595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 panose="020F0502020204030204" pitchFamily="34" charset="0"/>
                <a:cs typeface="Times New Roman" panose="02020603050405020304" pitchFamily="18" charset="0"/>
              </a:rPr>
              <a:t>7</a:t>
            </a:r>
            <a:endParaRPr lang="ru-RU" sz="2800" dirty="0">
              <a:solidFill>
                <a:srgbClr val="59595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5" name="Прямоугольник 24"/>
          <p:cNvSpPr/>
          <p:nvPr/>
        </p:nvSpPr>
        <p:spPr>
          <a:xfrm>
            <a:off x="4277941" y="2718685"/>
            <a:ext cx="4040097" cy="2089178"/>
          </a:xfrm>
          <a:prstGeom prst="rect">
            <a:avLst/>
          </a:prstGeom>
          <a:solidFill>
            <a:srgbClr val="EFEFEF">
              <a:alpha val="73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600"/>
          </a:p>
        </p:txBody>
      </p:sp>
      <p:sp>
        <p:nvSpPr>
          <p:cNvPr id="26" name="Прямоугольник 25"/>
          <p:cNvSpPr/>
          <p:nvPr/>
        </p:nvSpPr>
        <p:spPr>
          <a:xfrm>
            <a:off x="198956" y="2119315"/>
            <a:ext cx="3585848" cy="3970318"/>
          </a:xfrm>
          <a:prstGeom prst="rect">
            <a:avLst/>
          </a:prstGeom>
          <a:solidFill>
            <a:schemeClr val="bg1">
              <a:lumMod val="95000"/>
            </a:schemeClr>
          </a:solidFill>
          <a:ln w="19050">
            <a:solidFill>
              <a:srgbClr val="FF3131"/>
            </a:solidFill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ctr"/>
            <a:r>
              <a:rPr lang="ru-RU" sz="2100" b="1" u="sng" dirty="0">
                <a:solidFill>
                  <a:schemeClr val="tx1">
                    <a:lumMod val="65000"/>
                    <a:lumOff val="35000"/>
                  </a:schemeClr>
                </a:solidFill>
                <a:latin typeface="Gabriola" panose="04040605051002020D02" pitchFamily="82" charset="0"/>
              </a:rPr>
              <a:t>проект</a:t>
            </a:r>
            <a:r>
              <a:rPr lang="ru-RU" sz="21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Gabriola" panose="04040605051002020D02" pitchFamily="82" charset="0"/>
              </a:rPr>
              <a:t> постановления администрации города </a:t>
            </a:r>
          </a:p>
          <a:p>
            <a:pPr algn="ctr"/>
            <a:endParaRPr lang="ru-RU" sz="2100" b="1" dirty="0">
              <a:solidFill>
                <a:schemeClr val="tx1">
                  <a:lumMod val="65000"/>
                  <a:lumOff val="35000"/>
                </a:schemeClr>
              </a:solidFill>
              <a:latin typeface="Gabriola" panose="04040605051002020D02" pitchFamily="82" charset="0"/>
            </a:endParaRPr>
          </a:p>
          <a:p>
            <a:pPr algn="ctr"/>
            <a:r>
              <a:rPr lang="ru-RU" sz="21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Gabriola" panose="04040605051002020D02" pitchFamily="82" charset="0"/>
              </a:rPr>
              <a:t>"О внесении изменений в приложение к постановлению администрации города</a:t>
            </a:r>
          </a:p>
          <a:p>
            <a:pPr algn="ctr"/>
            <a:r>
              <a:rPr lang="ru-RU" sz="21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Gabriola" panose="04040605051002020D02" pitchFamily="82" charset="0"/>
              </a:rPr>
              <a:t>от 21.10.2016 №1532 </a:t>
            </a:r>
          </a:p>
          <a:p>
            <a:pPr algn="ctr"/>
            <a:r>
              <a:rPr lang="ru-RU" sz="21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Gabriola" panose="04040605051002020D02" pitchFamily="82" charset="0"/>
              </a:rPr>
              <a:t>"Об установлении Порядка определения размера арендной платы за земельные участки, находящиеся в муниципальной собственности города Нижневартовска, предоставленные в аренду </a:t>
            </a:r>
            <a:r>
              <a:rPr lang="ru-RU" sz="21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Gabriola" panose="04040605051002020D02" pitchFamily="82" charset="0"/>
              </a:rPr>
              <a:t>без </a:t>
            </a:r>
            <a:r>
              <a:rPr lang="ru-RU" sz="21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Gabriola" panose="04040605051002020D02" pitchFamily="82" charset="0"/>
              </a:rPr>
              <a:t>торгов"</a:t>
            </a:r>
          </a:p>
        </p:txBody>
      </p:sp>
      <p:sp>
        <p:nvSpPr>
          <p:cNvPr id="34" name="Прямоугольник 33"/>
          <p:cNvSpPr/>
          <p:nvPr/>
        </p:nvSpPr>
        <p:spPr>
          <a:xfrm>
            <a:off x="4973161" y="3215054"/>
            <a:ext cx="2769072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/>
            <a:r>
              <a:rPr lang="ru-RU" sz="1600" b="1" dirty="0">
                <a:solidFill>
                  <a:schemeClr val="tx1">
                    <a:lumMod val="65000"/>
                    <a:lumOff val="35000"/>
                  </a:schemeClr>
                </a:solidFill>
                <a:ea typeface="Calibri" panose="020F0502020204030204" pitchFamily="34" charset="0"/>
                <a:cs typeface="Cambria" panose="02040503050406030204" pitchFamily="18" charset="0"/>
              </a:rPr>
              <a:t>об отмене арендной платы для предпринимателей </a:t>
            </a:r>
          </a:p>
        </p:txBody>
      </p:sp>
      <p:cxnSp>
        <p:nvCxnSpPr>
          <p:cNvPr id="35" name="Прямая соединительная линия 34"/>
          <p:cNvCxnSpPr/>
          <p:nvPr/>
        </p:nvCxnSpPr>
        <p:spPr>
          <a:xfrm>
            <a:off x="4677634" y="2966616"/>
            <a:ext cx="0" cy="1594915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Прямоугольник 40"/>
          <p:cNvSpPr/>
          <p:nvPr/>
        </p:nvSpPr>
        <p:spPr>
          <a:xfrm>
            <a:off x="4283186" y="2364742"/>
            <a:ext cx="4034852" cy="353943"/>
          </a:xfrm>
          <a:prstGeom prst="rect">
            <a:avLst/>
          </a:prstGeom>
          <a:solidFill>
            <a:srgbClr val="1990BA">
              <a:alpha val="91000"/>
            </a:srgbClr>
          </a:solidFill>
        </p:spPr>
        <p:txBody>
          <a:bodyPr wrap="square">
            <a:spAutoFit/>
          </a:bodyPr>
          <a:lstStyle/>
          <a:p>
            <a:pPr algn="ctr"/>
            <a:r>
              <a:rPr lang="ru-RU" sz="1700" b="1" dirty="0">
                <a:solidFill>
                  <a:schemeClr val="bg1"/>
                </a:solidFill>
                <a:ea typeface="Calibri" panose="020F0502020204030204" pitchFamily="34" charset="0"/>
                <a:cs typeface="Cambria" panose="02040503050406030204" pitchFamily="18" charset="0"/>
              </a:rPr>
              <a:t>ООО УК "Жилище-Сервис"</a:t>
            </a:r>
          </a:p>
        </p:txBody>
      </p:sp>
      <p:pic>
        <p:nvPicPr>
          <p:cNvPr id="19" name="Рисунок 1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416871" flipH="1">
            <a:off x="7653324" y="4161665"/>
            <a:ext cx="3085861" cy="2436551"/>
          </a:xfrm>
          <a:prstGeom prst="rect">
            <a:avLst/>
          </a:prstGeom>
        </p:spPr>
      </p:pic>
      <p:sp>
        <p:nvSpPr>
          <p:cNvPr id="20" name="Прямоугольник 19"/>
          <p:cNvSpPr/>
          <p:nvPr/>
        </p:nvSpPr>
        <p:spPr>
          <a:xfrm rot="371052">
            <a:off x="8071016" y="4629003"/>
            <a:ext cx="2417891" cy="1384995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perspectiveAbove"/>
              <a:lightRig rig="threePt" dir="t"/>
            </a:scene3d>
          </a:bodyPr>
          <a:lstStyle/>
          <a:p>
            <a:r>
              <a:rPr lang="ru-RU" sz="2100" b="1" u="sng" dirty="0" smtClean="0">
                <a:solidFill>
                  <a:srgbClr val="FF313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Результат:</a:t>
            </a:r>
          </a:p>
          <a:p>
            <a:r>
              <a:rPr lang="ru-RU" sz="21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Gabriola" panose="04040605051002020D02" pitchFamily="82" charset="0"/>
              </a:rPr>
              <a:t>принято </a:t>
            </a:r>
            <a:r>
              <a:rPr lang="ru-RU" sz="21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Gabriola" panose="04040605051002020D02" pitchFamily="82" charset="0"/>
              </a:rPr>
              <a:t>постановление администрации города </a:t>
            </a:r>
            <a:endParaRPr lang="ru-RU" sz="2100" b="1" dirty="0" smtClean="0">
              <a:solidFill>
                <a:schemeClr val="tx1">
                  <a:lumMod val="65000"/>
                  <a:lumOff val="35000"/>
                </a:schemeClr>
              </a:solidFill>
              <a:latin typeface="Gabriola" panose="04040605051002020D02" pitchFamily="82" charset="0"/>
            </a:endParaRPr>
          </a:p>
          <a:p>
            <a:r>
              <a:rPr lang="ru-RU" sz="21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Gabriola" panose="04040605051002020D02" pitchFamily="82" charset="0"/>
              </a:rPr>
              <a:t>от 01.06.2021 №441</a:t>
            </a:r>
          </a:p>
        </p:txBody>
      </p:sp>
      <p:pic>
        <p:nvPicPr>
          <p:cNvPr id="21" name="Рисунок 20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845" t="3983"/>
          <a:stretch/>
        </p:blipFill>
        <p:spPr>
          <a:xfrm>
            <a:off x="6099915" y="4153772"/>
            <a:ext cx="310328" cy="318666"/>
          </a:xfrm>
          <a:prstGeom prst="rect">
            <a:avLst/>
          </a:prstGeom>
        </p:spPr>
      </p:pic>
      <p:cxnSp>
        <p:nvCxnSpPr>
          <p:cNvPr id="38" name="Прямая соединительная линия 37"/>
          <p:cNvCxnSpPr/>
          <p:nvPr/>
        </p:nvCxnSpPr>
        <p:spPr>
          <a:xfrm>
            <a:off x="7887940" y="2966616"/>
            <a:ext cx="0" cy="1594915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47430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" name="Рисунок 43"/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Blur radius="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360" t="-857" r="30201" b="44526"/>
          <a:stretch/>
        </p:blipFill>
        <p:spPr>
          <a:xfrm>
            <a:off x="18440" y="1273105"/>
            <a:ext cx="12209585" cy="5572664"/>
          </a:xfrm>
          <a:prstGeom prst="rect">
            <a:avLst/>
          </a:prstGeom>
        </p:spPr>
      </p:pic>
      <p:sp>
        <p:nvSpPr>
          <p:cNvPr id="40" name="Прямоугольник 39"/>
          <p:cNvSpPr/>
          <p:nvPr/>
        </p:nvSpPr>
        <p:spPr>
          <a:xfrm>
            <a:off x="3789642" y="5136195"/>
            <a:ext cx="5060405" cy="1273100"/>
          </a:xfrm>
          <a:prstGeom prst="rect">
            <a:avLst/>
          </a:prstGeom>
          <a:solidFill>
            <a:srgbClr val="EFEFEF">
              <a:alpha val="73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60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59" t="6755" r="5072"/>
          <a:stretch/>
        </p:blipFill>
        <p:spPr>
          <a:xfrm>
            <a:off x="-17585" y="5"/>
            <a:ext cx="12209585" cy="1575980"/>
          </a:xfrm>
          <a:prstGeom prst="rect">
            <a:avLst/>
          </a:prstGeom>
        </p:spPr>
      </p:pic>
      <p:sp>
        <p:nvSpPr>
          <p:cNvPr id="10" name="Прямоугольник 9"/>
          <p:cNvSpPr/>
          <p:nvPr/>
        </p:nvSpPr>
        <p:spPr>
          <a:xfrm>
            <a:off x="1151306" y="222864"/>
            <a:ext cx="10853598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3000" b="1" dirty="0" smtClean="0">
                <a:solidFill>
                  <a:schemeClr val="bg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ПРЕДЛОЖЕНИЯ И ЗАМЕЧАНИЯ ОТ БИЗНЕС СООБЩЕСТВА </a:t>
            </a:r>
          </a:p>
          <a:p>
            <a:pPr algn="ctr">
              <a:spcAft>
                <a:spcPts val="0"/>
              </a:spcAft>
            </a:pPr>
            <a:r>
              <a:rPr lang="ru-RU" sz="3000" b="1" dirty="0" smtClean="0">
                <a:solidFill>
                  <a:schemeClr val="bg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ПРИ ПРОВЕДЕНИИ ПУБЛИЧНЫХ КОНСУЛЬТАЦИЙ</a:t>
            </a:r>
            <a:endParaRPr lang="ru-RU" sz="3000" b="1" dirty="0">
              <a:solidFill>
                <a:schemeClr val="bg1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6" name="Прямоугольник 35"/>
          <p:cNvSpPr/>
          <p:nvPr/>
        </p:nvSpPr>
        <p:spPr>
          <a:xfrm>
            <a:off x="11625762" y="6287971"/>
            <a:ext cx="566694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2800" dirty="0">
                <a:solidFill>
                  <a:srgbClr val="59595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 panose="020F0502020204030204" pitchFamily="34" charset="0"/>
                <a:cs typeface="Times New Roman" panose="02020603050405020304" pitchFamily="18" charset="0"/>
              </a:rPr>
              <a:t>8</a:t>
            </a:r>
          </a:p>
        </p:txBody>
      </p:sp>
      <p:sp>
        <p:nvSpPr>
          <p:cNvPr id="25" name="Прямоугольник 24"/>
          <p:cNvSpPr/>
          <p:nvPr/>
        </p:nvSpPr>
        <p:spPr>
          <a:xfrm>
            <a:off x="3772896" y="1934301"/>
            <a:ext cx="8123014" cy="2735623"/>
          </a:xfrm>
          <a:prstGeom prst="rect">
            <a:avLst/>
          </a:prstGeom>
          <a:solidFill>
            <a:srgbClr val="EFEFEF">
              <a:alpha val="73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600"/>
          </a:p>
        </p:txBody>
      </p:sp>
      <p:sp>
        <p:nvSpPr>
          <p:cNvPr id="26" name="Прямоугольник 25"/>
          <p:cNvSpPr/>
          <p:nvPr/>
        </p:nvSpPr>
        <p:spPr>
          <a:xfrm>
            <a:off x="198956" y="2119315"/>
            <a:ext cx="3452993" cy="3647152"/>
          </a:xfrm>
          <a:prstGeom prst="rect">
            <a:avLst/>
          </a:prstGeom>
          <a:solidFill>
            <a:schemeClr val="bg1">
              <a:lumMod val="95000"/>
            </a:schemeClr>
          </a:solidFill>
          <a:ln w="19050">
            <a:solidFill>
              <a:srgbClr val="FF3131"/>
            </a:solidFill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ctr"/>
            <a:r>
              <a:rPr lang="ru-RU" sz="2100" b="1" u="sng" dirty="0">
                <a:solidFill>
                  <a:schemeClr val="tx1">
                    <a:lumMod val="65000"/>
                    <a:lumOff val="35000"/>
                  </a:schemeClr>
                </a:solidFill>
                <a:latin typeface="Gabriola" panose="04040605051002020D02" pitchFamily="82" charset="0"/>
              </a:rPr>
              <a:t>проект</a:t>
            </a:r>
            <a:r>
              <a:rPr lang="ru-RU" sz="21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Gabriola" panose="04040605051002020D02" pitchFamily="82" charset="0"/>
              </a:rPr>
              <a:t> постановления администрации города </a:t>
            </a:r>
          </a:p>
          <a:p>
            <a:pPr algn="ctr"/>
            <a:endParaRPr lang="ru-RU" sz="2100" b="1" dirty="0">
              <a:solidFill>
                <a:schemeClr val="tx1">
                  <a:lumMod val="65000"/>
                  <a:lumOff val="35000"/>
                </a:schemeClr>
              </a:solidFill>
              <a:latin typeface="Gabriola" panose="04040605051002020D02" pitchFamily="82" charset="0"/>
            </a:endParaRPr>
          </a:p>
          <a:p>
            <a:pPr algn="ctr"/>
            <a:r>
              <a:rPr lang="ru-RU" sz="21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Gabriola" panose="04040605051002020D02" pitchFamily="82" charset="0"/>
              </a:rPr>
              <a:t>"Об установлении границ прилегающих к организациям и объектам территорий, на которых не допускается розничная продажа алкогольной продукции и розничная продажа алкогольной продукции при оказании услуг общественного питания"</a:t>
            </a:r>
          </a:p>
        </p:txBody>
      </p:sp>
      <p:sp>
        <p:nvSpPr>
          <p:cNvPr id="27" name="Прямоугольник 26"/>
          <p:cNvSpPr/>
          <p:nvPr/>
        </p:nvSpPr>
        <p:spPr>
          <a:xfrm>
            <a:off x="3772896" y="1943539"/>
            <a:ext cx="2110915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/>
            <a:r>
              <a:rPr lang="ru-RU" sz="1200" b="1" dirty="0">
                <a:solidFill>
                  <a:schemeClr val="tx1">
                    <a:lumMod val="65000"/>
                    <a:lumOff val="35000"/>
                  </a:schemeClr>
                </a:solidFill>
                <a:ea typeface="Calibri" panose="020F0502020204030204" pitchFamily="34" charset="0"/>
                <a:cs typeface="Cambria" panose="02040503050406030204" pitchFamily="18" charset="0"/>
              </a:rPr>
              <a:t>об уточнении Перечня организаций и объектов, расположенных на территории города, на прилегающих территориях которых не допускается розничная продажа алкогольной продукции и розничная продажа алкогольной продукции при оказании услуг общественного питания</a:t>
            </a:r>
            <a:endParaRPr lang="ru-RU" sz="1200" b="1" dirty="0" smtClean="0">
              <a:solidFill>
                <a:schemeClr val="tx1">
                  <a:lumMod val="65000"/>
                  <a:lumOff val="35000"/>
                </a:schemeClr>
              </a:solidFill>
              <a:ea typeface="Calibri" panose="020F0502020204030204" pitchFamily="34" charset="0"/>
              <a:cs typeface="Cambria" panose="02040503050406030204" pitchFamily="18" charset="0"/>
            </a:endParaRPr>
          </a:p>
        </p:txBody>
      </p:sp>
      <p:sp>
        <p:nvSpPr>
          <p:cNvPr id="28" name="Прямоугольник 27"/>
          <p:cNvSpPr/>
          <p:nvPr/>
        </p:nvSpPr>
        <p:spPr>
          <a:xfrm>
            <a:off x="5909944" y="1950885"/>
            <a:ext cx="1795828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/>
            <a:r>
              <a:rPr lang="ru-RU" sz="1200" b="1" dirty="0">
                <a:solidFill>
                  <a:schemeClr val="tx1">
                    <a:lumMod val="65000"/>
                    <a:lumOff val="35000"/>
                  </a:schemeClr>
                </a:solidFill>
                <a:ea typeface="Calibri" panose="020F0502020204030204" pitchFamily="34" charset="0"/>
                <a:cs typeface="Cambria" panose="02040503050406030204" pitchFamily="18" charset="0"/>
              </a:rPr>
              <a:t>о дополнении МНПА необходимой терминологией </a:t>
            </a:r>
          </a:p>
        </p:txBody>
      </p:sp>
      <p:sp>
        <p:nvSpPr>
          <p:cNvPr id="29" name="Прямоугольник 28"/>
          <p:cNvSpPr/>
          <p:nvPr/>
        </p:nvSpPr>
        <p:spPr>
          <a:xfrm>
            <a:off x="7553191" y="1953688"/>
            <a:ext cx="2047806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/>
            <a:r>
              <a:rPr lang="ru-RU" sz="1200" b="1" dirty="0">
                <a:solidFill>
                  <a:schemeClr val="tx1">
                    <a:lumMod val="65000"/>
                    <a:lumOff val="35000"/>
                  </a:schemeClr>
                </a:solidFill>
                <a:ea typeface="Calibri" panose="020F0502020204030204" pitchFamily="34" charset="0"/>
                <a:cs typeface="Cambria" panose="02040503050406030204" pitchFamily="18" charset="0"/>
              </a:rPr>
              <a:t>о необходимости размещения схемы границ прилегающих территорий, на которых не допускается розничная продажа алкогольной продукции и розничная продажа алкогольной продукции при оказании услуг общественного питания на официальном сайте ОМС города Нижневартовска</a:t>
            </a:r>
            <a:endParaRPr lang="ru-RU" sz="1150" b="1" dirty="0">
              <a:solidFill>
                <a:schemeClr val="tx1">
                  <a:lumMod val="65000"/>
                  <a:lumOff val="35000"/>
                </a:schemeClr>
              </a:solidFill>
              <a:ea typeface="Calibri" panose="020F0502020204030204" pitchFamily="34" charset="0"/>
              <a:cs typeface="Cambria" panose="02040503050406030204" pitchFamily="18" charset="0"/>
            </a:endParaRPr>
          </a:p>
        </p:txBody>
      </p:sp>
      <p:sp>
        <p:nvSpPr>
          <p:cNvPr id="30" name="Прямоугольник 29"/>
          <p:cNvSpPr/>
          <p:nvPr/>
        </p:nvSpPr>
        <p:spPr>
          <a:xfrm>
            <a:off x="9746620" y="1943539"/>
            <a:ext cx="2070911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/>
            <a:r>
              <a:rPr lang="ru-RU" sz="1200" b="1" dirty="0">
                <a:solidFill>
                  <a:schemeClr val="tx1">
                    <a:lumMod val="65000"/>
                    <a:lumOff val="35000"/>
                  </a:schemeClr>
                </a:solidFill>
                <a:ea typeface="Calibri" panose="020F0502020204030204" pitchFamily="34" charset="0"/>
                <a:cs typeface="Cambria" panose="02040503050406030204" pitchFamily="18" charset="0"/>
              </a:rPr>
              <a:t>об установлении границ прилегающих территорий, на которых не допускается розничная продажа алкогольной продукции и розничная продажа алкогольной продукции при оказании услуг общественного питания для прилегающих территорий для многофункциональных зданий</a:t>
            </a:r>
          </a:p>
        </p:txBody>
      </p:sp>
      <p:cxnSp>
        <p:nvCxnSpPr>
          <p:cNvPr id="31" name="Прямая соединительная линия 30"/>
          <p:cNvCxnSpPr/>
          <p:nvPr/>
        </p:nvCxnSpPr>
        <p:spPr>
          <a:xfrm>
            <a:off x="5883811" y="2016139"/>
            <a:ext cx="0" cy="2205741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Прямая соединительная линия 32"/>
          <p:cNvCxnSpPr/>
          <p:nvPr/>
        </p:nvCxnSpPr>
        <p:spPr>
          <a:xfrm>
            <a:off x="9694169" y="2009210"/>
            <a:ext cx="18653" cy="2352108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Прямоугольник 33"/>
          <p:cNvSpPr/>
          <p:nvPr/>
        </p:nvSpPr>
        <p:spPr>
          <a:xfrm>
            <a:off x="3840945" y="5147126"/>
            <a:ext cx="5096192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/>
            <a:r>
              <a:rPr lang="ru-RU" sz="1200" b="1" dirty="0">
                <a:solidFill>
                  <a:schemeClr val="tx1">
                    <a:lumMod val="65000"/>
                    <a:lumOff val="35000"/>
                  </a:schemeClr>
                </a:solidFill>
                <a:ea typeface="Calibri" panose="020F0502020204030204" pitchFamily="34" charset="0"/>
                <a:cs typeface="Cambria" panose="02040503050406030204" pitchFamily="18" charset="0"/>
              </a:rPr>
              <a:t>об уточнении Перечня организаций и объектов, расположенных на территории города, на прилегающих территориях которых не допускается розничная продажа алкогольной продукции и розничная продажа алкогольной продукции при оказании услуг общественного питания</a:t>
            </a:r>
          </a:p>
        </p:txBody>
      </p:sp>
      <p:sp>
        <p:nvSpPr>
          <p:cNvPr id="41" name="Прямоугольник 40"/>
          <p:cNvSpPr/>
          <p:nvPr/>
        </p:nvSpPr>
        <p:spPr>
          <a:xfrm>
            <a:off x="3772896" y="1581678"/>
            <a:ext cx="8123013" cy="353943"/>
          </a:xfrm>
          <a:prstGeom prst="rect">
            <a:avLst/>
          </a:prstGeom>
          <a:solidFill>
            <a:srgbClr val="1990BA">
              <a:alpha val="91000"/>
            </a:srgbClr>
          </a:solidFill>
        </p:spPr>
        <p:txBody>
          <a:bodyPr wrap="square">
            <a:spAutoFit/>
          </a:bodyPr>
          <a:lstStyle/>
          <a:p>
            <a:pPr algn="ctr"/>
            <a:r>
              <a:rPr lang="ru-RU" sz="1700" b="1" dirty="0">
                <a:solidFill>
                  <a:schemeClr val="bg1"/>
                </a:solidFill>
                <a:ea typeface="Calibri" panose="020F0502020204030204" pitchFamily="34" charset="0"/>
                <a:cs typeface="Cambria" panose="02040503050406030204" pitchFamily="18" charset="0"/>
              </a:rPr>
              <a:t>ООО "Европа"</a:t>
            </a:r>
          </a:p>
        </p:txBody>
      </p:sp>
      <p:sp>
        <p:nvSpPr>
          <p:cNvPr id="42" name="Прямоугольник 41"/>
          <p:cNvSpPr/>
          <p:nvPr/>
        </p:nvSpPr>
        <p:spPr>
          <a:xfrm>
            <a:off x="3799029" y="4782252"/>
            <a:ext cx="5051018" cy="353943"/>
          </a:xfrm>
          <a:prstGeom prst="rect">
            <a:avLst/>
          </a:prstGeom>
          <a:solidFill>
            <a:srgbClr val="1990BA">
              <a:alpha val="91000"/>
            </a:srgbClr>
          </a:solidFill>
        </p:spPr>
        <p:txBody>
          <a:bodyPr wrap="square">
            <a:spAutoFit/>
          </a:bodyPr>
          <a:lstStyle/>
          <a:p>
            <a:pPr algn="ctr"/>
            <a:r>
              <a:rPr lang="ru-RU" sz="1700" b="1" dirty="0" err="1" smtClean="0">
                <a:solidFill>
                  <a:schemeClr val="bg1"/>
                </a:solidFill>
                <a:ea typeface="Calibri" panose="020F0502020204030204" pitchFamily="34" charset="0"/>
                <a:cs typeface="Cambria" panose="02040503050406030204" pitchFamily="18" charset="0"/>
              </a:rPr>
              <a:t>Нижневартовская</a:t>
            </a:r>
            <a:r>
              <a:rPr lang="ru-RU" sz="1700" b="1" dirty="0" smtClean="0">
                <a:solidFill>
                  <a:schemeClr val="bg1"/>
                </a:solidFill>
                <a:ea typeface="Calibri" panose="020F0502020204030204" pitchFamily="34" charset="0"/>
                <a:cs typeface="Cambria" panose="02040503050406030204" pitchFamily="18" charset="0"/>
              </a:rPr>
              <a:t> Торгово-промышленная </a:t>
            </a:r>
            <a:r>
              <a:rPr lang="ru-RU" sz="1700" b="1" dirty="0">
                <a:solidFill>
                  <a:schemeClr val="bg1"/>
                </a:solidFill>
                <a:ea typeface="Calibri" panose="020F0502020204030204" pitchFamily="34" charset="0"/>
                <a:cs typeface="Cambria" panose="02040503050406030204" pitchFamily="18" charset="0"/>
              </a:rPr>
              <a:t>палата</a:t>
            </a:r>
          </a:p>
        </p:txBody>
      </p:sp>
      <p:pic>
        <p:nvPicPr>
          <p:cNvPr id="19" name="Рисунок 1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416871" flipH="1">
            <a:off x="8806540" y="4507416"/>
            <a:ext cx="3085861" cy="2436551"/>
          </a:xfrm>
          <a:prstGeom prst="rect">
            <a:avLst/>
          </a:prstGeom>
        </p:spPr>
      </p:pic>
      <p:sp>
        <p:nvSpPr>
          <p:cNvPr id="20" name="Прямоугольник 19"/>
          <p:cNvSpPr/>
          <p:nvPr/>
        </p:nvSpPr>
        <p:spPr>
          <a:xfrm rot="371052">
            <a:off x="9224232" y="4974754"/>
            <a:ext cx="2417891" cy="1384995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perspectiveAbove"/>
              <a:lightRig rig="threePt" dir="t"/>
            </a:scene3d>
          </a:bodyPr>
          <a:lstStyle/>
          <a:p>
            <a:r>
              <a:rPr lang="ru-RU" sz="2100" b="1" u="sng" dirty="0" smtClean="0">
                <a:solidFill>
                  <a:srgbClr val="FF313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Результат:</a:t>
            </a:r>
          </a:p>
          <a:p>
            <a:r>
              <a:rPr lang="ru-RU" sz="21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Gabriola" panose="04040605051002020D02" pitchFamily="82" charset="0"/>
              </a:rPr>
              <a:t>принято </a:t>
            </a:r>
            <a:r>
              <a:rPr lang="ru-RU" sz="21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Gabriola" panose="04040605051002020D02" pitchFamily="82" charset="0"/>
              </a:rPr>
              <a:t>постановление администрации города </a:t>
            </a:r>
            <a:endParaRPr lang="ru-RU" sz="2100" b="1" dirty="0" smtClean="0">
              <a:solidFill>
                <a:schemeClr val="tx1">
                  <a:lumMod val="65000"/>
                  <a:lumOff val="35000"/>
                </a:schemeClr>
              </a:solidFill>
              <a:latin typeface="Gabriola" panose="04040605051002020D02" pitchFamily="82" charset="0"/>
            </a:endParaRPr>
          </a:p>
          <a:p>
            <a:r>
              <a:rPr lang="ru-RU" sz="21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Gabriola" panose="04040605051002020D02" pitchFamily="82" charset="0"/>
              </a:rPr>
              <a:t>от 17.02.2022 №71</a:t>
            </a:r>
          </a:p>
        </p:txBody>
      </p:sp>
      <p:pic>
        <p:nvPicPr>
          <p:cNvPr id="22" name="Рисунок 21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4650"/>
          <a:stretch/>
        </p:blipFill>
        <p:spPr>
          <a:xfrm>
            <a:off x="4623760" y="4155726"/>
            <a:ext cx="425361" cy="422862"/>
          </a:xfrm>
          <a:prstGeom prst="rect">
            <a:avLst/>
          </a:prstGeom>
        </p:spPr>
      </p:pic>
      <p:pic>
        <p:nvPicPr>
          <p:cNvPr id="23" name="Рисунок 22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4650"/>
          <a:stretch/>
        </p:blipFill>
        <p:spPr>
          <a:xfrm>
            <a:off x="6518887" y="4155726"/>
            <a:ext cx="425361" cy="422862"/>
          </a:xfrm>
          <a:prstGeom prst="rect">
            <a:avLst/>
          </a:prstGeom>
        </p:spPr>
      </p:pic>
      <p:pic>
        <p:nvPicPr>
          <p:cNvPr id="24" name="Рисунок 23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4650"/>
          <a:stretch/>
        </p:blipFill>
        <p:spPr>
          <a:xfrm>
            <a:off x="8424686" y="4185121"/>
            <a:ext cx="425361" cy="422862"/>
          </a:xfrm>
          <a:prstGeom prst="rect">
            <a:avLst/>
          </a:prstGeom>
        </p:spPr>
      </p:pic>
      <p:pic>
        <p:nvPicPr>
          <p:cNvPr id="38" name="Рисунок 37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845" t="3983"/>
          <a:stretch/>
        </p:blipFill>
        <p:spPr>
          <a:xfrm>
            <a:off x="6009516" y="5997744"/>
            <a:ext cx="310328" cy="318666"/>
          </a:xfrm>
          <a:prstGeom prst="rect">
            <a:avLst/>
          </a:prstGeom>
        </p:spPr>
      </p:pic>
      <p:cxnSp>
        <p:nvCxnSpPr>
          <p:cNvPr id="39" name="Прямая соединительная линия 38"/>
          <p:cNvCxnSpPr/>
          <p:nvPr/>
        </p:nvCxnSpPr>
        <p:spPr>
          <a:xfrm>
            <a:off x="7553191" y="2016139"/>
            <a:ext cx="0" cy="2205741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1" name="Рисунок 20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845" t="3983"/>
          <a:stretch/>
        </p:blipFill>
        <p:spPr>
          <a:xfrm>
            <a:off x="10702464" y="4259922"/>
            <a:ext cx="310328" cy="3186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65366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" name="Рисунок 43"/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Blur radius="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360" t="-857" r="30201" b="44526"/>
          <a:stretch/>
        </p:blipFill>
        <p:spPr>
          <a:xfrm>
            <a:off x="-29981" y="1285336"/>
            <a:ext cx="12209585" cy="5572664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59" t="6755" r="5072"/>
          <a:stretch/>
        </p:blipFill>
        <p:spPr>
          <a:xfrm>
            <a:off x="-17585" y="5"/>
            <a:ext cx="12209585" cy="1575980"/>
          </a:xfrm>
          <a:prstGeom prst="rect">
            <a:avLst/>
          </a:prstGeom>
        </p:spPr>
      </p:pic>
      <p:sp>
        <p:nvSpPr>
          <p:cNvPr id="10" name="Прямоугольник 9"/>
          <p:cNvSpPr/>
          <p:nvPr/>
        </p:nvSpPr>
        <p:spPr>
          <a:xfrm>
            <a:off x="1151306" y="222864"/>
            <a:ext cx="10853598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3000" b="1" dirty="0" smtClean="0">
                <a:solidFill>
                  <a:schemeClr val="bg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ПРЕДЛОЖЕНИЯ И ЗАМЕЧАНИЯ ОТ БИЗНЕС СООБЩЕСТВА </a:t>
            </a:r>
          </a:p>
          <a:p>
            <a:pPr algn="ctr">
              <a:spcAft>
                <a:spcPts val="0"/>
              </a:spcAft>
            </a:pPr>
            <a:r>
              <a:rPr lang="ru-RU" sz="3000" b="1" dirty="0" smtClean="0">
                <a:solidFill>
                  <a:schemeClr val="bg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ПРИ ПРОВЕДЕНИИ ПУБЛИЧНЫХ КОНСУЛЬТАЦИЙ</a:t>
            </a:r>
            <a:endParaRPr lang="ru-RU" sz="3000" b="1" dirty="0">
              <a:solidFill>
                <a:schemeClr val="bg1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6" name="Прямоугольник 35"/>
          <p:cNvSpPr/>
          <p:nvPr/>
        </p:nvSpPr>
        <p:spPr>
          <a:xfrm>
            <a:off x="11625762" y="6287971"/>
            <a:ext cx="566694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2800" dirty="0">
                <a:solidFill>
                  <a:srgbClr val="59595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 panose="020F0502020204030204" pitchFamily="34" charset="0"/>
                <a:cs typeface="Times New Roman" panose="02020603050405020304" pitchFamily="18" charset="0"/>
              </a:rPr>
              <a:t>9</a:t>
            </a:r>
          </a:p>
        </p:txBody>
      </p:sp>
      <p:sp>
        <p:nvSpPr>
          <p:cNvPr id="25" name="Прямоугольник 24"/>
          <p:cNvSpPr/>
          <p:nvPr/>
        </p:nvSpPr>
        <p:spPr>
          <a:xfrm>
            <a:off x="3797656" y="2570908"/>
            <a:ext cx="8233494" cy="3296323"/>
          </a:xfrm>
          <a:prstGeom prst="rect">
            <a:avLst/>
          </a:prstGeom>
          <a:solidFill>
            <a:srgbClr val="EFEFEF">
              <a:alpha val="73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600"/>
          </a:p>
        </p:txBody>
      </p:sp>
      <p:sp>
        <p:nvSpPr>
          <p:cNvPr id="26" name="Прямоугольник 25"/>
          <p:cNvSpPr/>
          <p:nvPr/>
        </p:nvSpPr>
        <p:spPr>
          <a:xfrm>
            <a:off x="198956" y="2119315"/>
            <a:ext cx="3452993" cy="3970318"/>
          </a:xfrm>
          <a:prstGeom prst="rect">
            <a:avLst/>
          </a:prstGeom>
          <a:solidFill>
            <a:schemeClr val="bg1">
              <a:lumMod val="95000"/>
            </a:schemeClr>
          </a:solidFill>
          <a:ln w="19050">
            <a:solidFill>
              <a:srgbClr val="FF3131"/>
            </a:solidFill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ctr"/>
            <a:r>
              <a:rPr lang="ru-RU" sz="2100" b="1" u="sng" dirty="0">
                <a:solidFill>
                  <a:schemeClr val="tx1">
                    <a:lumMod val="65000"/>
                    <a:lumOff val="35000"/>
                  </a:schemeClr>
                </a:solidFill>
                <a:latin typeface="Gabriola" panose="04040605051002020D02" pitchFamily="82" charset="0"/>
              </a:rPr>
              <a:t>проект</a:t>
            </a:r>
            <a:r>
              <a:rPr lang="ru-RU" sz="21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Gabriola" panose="04040605051002020D02" pitchFamily="82" charset="0"/>
              </a:rPr>
              <a:t> постановления администрации города </a:t>
            </a:r>
          </a:p>
          <a:p>
            <a:pPr algn="ctr"/>
            <a:endParaRPr lang="ru-RU" sz="2100" b="1" dirty="0">
              <a:solidFill>
                <a:schemeClr val="tx1">
                  <a:lumMod val="65000"/>
                  <a:lumOff val="35000"/>
                </a:schemeClr>
              </a:solidFill>
              <a:latin typeface="Gabriola" panose="04040605051002020D02" pitchFamily="82" charset="0"/>
            </a:endParaRPr>
          </a:p>
          <a:p>
            <a:pPr algn="ctr"/>
            <a:r>
              <a:rPr lang="ru-RU" sz="21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Gabriola" panose="04040605051002020D02" pitchFamily="82" charset="0"/>
              </a:rPr>
              <a:t>"О внесении изменений в постановление администрации города </a:t>
            </a:r>
            <a:r>
              <a:rPr lang="ru-RU" sz="21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Gabriola" panose="04040605051002020D02" pitchFamily="82" charset="0"/>
              </a:rPr>
              <a:t>от </a:t>
            </a:r>
            <a:r>
              <a:rPr lang="ru-RU" sz="21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Gabriola" panose="04040605051002020D02" pitchFamily="82" charset="0"/>
              </a:rPr>
              <a:t>14.05.2021 №376 </a:t>
            </a:r>
          </a:p>
          <a:p>
            <a:pPr algn="ctr"/>
            <a:r>
              <a:rPr lang="ru-RU" sz="21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Gabriola" panose="04040605051002020D02" pitchFamily="82" charset="0"/>
              </a:rPr>
              <a:t>"Об утверждении Порядков предоставления субсидий на поддержку и развитие растениеводства, животноводства, на развитие </a:t>
            </a:r>
            <a:r>
              <a:rPr lang="ru-RU" sz="2100" b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Gabriola" panose="04040605051002020D02" pitchFamily="82" charset="0"/>
              </a:rPr>
              <a:t>рыбохозяйственного</a:t>
            </a:r>
            <a:r>
              <a:rPr lang="ru-RU" sz="21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Gabriola" panose="04040605051002020D02" pitchFamily="82" charset="0"/>
              </a:rPr>
              <a:t> комплекса"</a:t>
            </a:r>
          </a:p>
        </p:txBody>
      </p:sp>
      <p:sp>
        <p:nvSpPr>
          <p:cNvPr id="27" name="Прямоугольник 26"/>
          <p:cNvSpPr/>
          <p:nvPr/>
        </p:nvSpPr>
        <p:spPr>
          <a:xfrm>
            <a:off x="3773063" y="2686589"/>
            <a:ext cx="2506690" cy="26776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/>
            <a:r>
              <a:rPr lang="ru-RU" sz="1200" b="1" dirty="0">
                <a:solidFill>
                  <a:schemeClr val="tx1">
                    <a:lumMod val="65000"/>
                    <a:lumOff val="35000"/>
                  </a:schemeClr>
                </a:solidFill>
                <a:ea typeface="Calibri" panose="020F0502020204030204" pitchFamily="34" charset="0"/>
                <a:cs typeface="Cambria" panose="02040503050406030204" pitchFamily="18" charset="0"/>
              </a:rPr>
              <a:t>об уточнении оснований для отказа в предоставлении субсидии в части года изготовления ("ранее предыдущего года или текущего года") приобретенных заявителем сельскохозяйственной техники и оборудования, средств механизации и автоматизации сельскохозяйственных производств, оборудования для перерабатывающих производств сельскохозяйственной продукции, рыбной продукции, "а также оборудования, взятого в лизинг" </a:t>
            </a:r>
            <a:endParaRPr lang="ru-RU" sz="1200" b="1" dirty="0" smtClean="0">
              <a:solidFill>
                <a:schemeClr val="tx1">
                  <a:lumMod val="65000"/>
                  <a:lumOff val="35000"/>
                </a:schemeClr>
              </a:solidFill>
              <a:ea typeface="Calibri" panose="020F0502020204030204" pitchFamily="34" charset="0"/>
              <a:cs typeface="Cambria" panose="02040503050406030204" pitchFamily="18" charset="0"/>
            </a:endParaRPr>
          </a:p>
        </p:txBody>
      </p:sp>
      <p:sp>
        <p:nvSpPr>
          <p:cNvPr id="28" name="Прямоугольник 27"/>
          <p:cNvSpPr/>
          <p:nvPr/>
        </p:nvSpPr>
        <p:spPr>
          <a:xfrm>
            <a:off x="6352606" y="2682477"/>
            <a:ext cx="1795828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/>
            <a:r>
              <a:rPr lang="ru-RU" sz="1200" b="1" dirty="0">
                <a:solidFill>
                  <a:schemeClr val="tx1">
                    <a:lumMod val="65000"/>
                    <a:lumOff val="35000"/>
                  </a:schemeClr>
                </a:solidFill>
                <a:ea typeface="Calibri" panose="020F0502020204030204" pitchFamily="34" charset="0"/>
                <a:cs typeface="Cambria" panose="02040503050406030204" pitchFamily="18" charset="0"/>
              </a:rPr>
              <a:t>об уточнении требований, которым должны соответствовать заявители для получения субсидии </a:t>
            </a:r>
          </a:p>
        </p:txBody>
      </p:sp>
      <p:sp>
        <p:nvSpPr>
          <p:cNvPr id="29" name="Прямоугольник 28"/>
          <p:cNvSpPr/>
          <p:nvPr/>
        </p:nvSpPr>
        <p:spPr>
          <a:xfrm>
            <a:off x="8221286" y="2713540"/>
            <a:ext cx="1804070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/>
            <a:r>
              <a:rPr lang="ru-RU" sz="1200" b="1" dirty="0">
                <a:solidFill>
                  <a:schemeClr val="tx1">
                    <a:lumMod val="65000"/>
                    <a:lumOff val="35000"/>
                  </a:schemeClr>
                </a:solidFill>
                <a:ea typeface="Calibri" panose="020F0502020204030204" pitchFamily="34" charset="0"/>
                <a:cs typeface="Cambria" panose="02040503050406030204" pitchFamily="18" charset="0"/>
              </a:rPr>
              <a:t>об уточнении понятия правовых актов, указанных в проекте акта </a:t>
            </a:r>
            <a:endParaRPr lang="ru-RU" sz="1150" b="1" dirty="0">
              <a:solidFill>
                <a:schemeClr val="tx1">
                  <a:lumMod val="65000"/>
                  <a:lumOff val="35000"/>
                </a:schemeClr>
              </a:solidFill>
              <a:ea typeface="Calibri" panose="020F0502020204030204" pitchFamily="34" charset="0"/>
              <a:cs typeface="Cambria" panose="02040503050406030204" pitchFamily="18" charset="0"/>
            </a:endParaRPr>
          </a:p>
        </p:txBody>
      </p:sp>
      <p:sp>
        <p:nvSpPr>
          <p:cNvPr id="30" name="Прямоугольник 29"/>
          <p:cNvSpPr/>
          <p:nvPr/>
        </p:nvSpPr>
        <p:spPr>
          <a:xfrm>
            <a:off x="9957907" y="2705562"/>
            <a:ext cx="2186469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/>
            <a:r>
              <a:rPr lang="ru-RU" sz="1200" b="1" dirty="0">
                <a:solidFill>
                  <a:schemeClr val="tx1">
                    <a:lumMod val="65000"/>
                    <a:lumOff val="35000"/>
                  </a:schemeClr>
                </a:solidFill>
                <a:ea typeface="Calibri" panose="020F0502020204030204" pitchFamily="34" charset="0"/>
                <a:cs typeface="Cambria" panose="02040503050406030204" pitchFamily="18" charset="0"/>
              </a:rPr>
              <a:t>по исключению из перечня документов, предоставляемых получателями субсидии, копий сертификатов качества и (или) паспорта (технического формуляра) изделия на строительные материалы, оборудование и комплектующие, использованные при строительстве (модернизации) (за исключением пиломатериалов)</a:t>
            </a:r>
          </a:p>
        </p:txBody>
      </p:sp>
      <p:cxnSp>
        <p:nvCxnSpPr>
          <p:cNvPr id="31" name="Прямая соединительная линия 30"/>
          <p:cNvCxnSpPr/>
          <p:nvPr/>
        </p:nvCxnSpPr>
        <p:spPr>
          <a:xfrm>
            <a:off x="6279753" y="2714798"/>
            <a:ext cx="0" cy="2649447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Прямая соединительная линия 31"/>
          <p:cNvCxnSpPr/>
          <p:nvPr/>
        </p:nvCxnSpPr>
        <p:spPr>
          <a:xfrm>
            <a:off x="8148434" y="2719480"/>
            <a:ext cx="0" cy="1694275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Прямая соединительная линия 32"/>
          <p:cNvCxnSpPr/>
          <p:nvPr/>
        </p:nvCxnSpPr>
        <p:spPr>
          <a:xfrm flipH="1">
            <a:off x="9884229" y="2719480"/>
            <a:ext cx="38007" cy="1694275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Прямоугольник 41"/>
          <p:cNvSpPr/>
          <p:nvPr/>
        </p:nvSpPr>
        <p:spPr>
          <a:xfrm>
            <a:off x="3797656" y="2216966"/>
            <a:ext cx="8233494" cy="353943"/>
          </a:xfrm>
          <a:prstGeom prst="rect">
            <a:avLst/>
          </a:prstGeom>
          <a:solidFill>
            <a:srgbClr val="1990BA">
              <a:alpha val="91000"/>
            </a:srgbClr>
          </a:solidFill>
        </p:spPr>
        <p:txBody>
          <a:bodyPr wrap="square">
            <a:spAutoFit/>
          </a:bodyPr>
          <a:lstStyle/>
          <a:p>
            <a:pPr algn="ctr"/>
            <a:r>
              <a:rPr lang="ru-RU" sz="1700" b="1" dirty="0">
                <a:solidFill>
                  <a:schemeClr val="bg1"/>
                </a:solidFill>
                <a:ea typeface="Calibri" panose="020F0502020204030204" pitchFamily="34" charset="0"/>
                <a:cs typeface="Cambria" panose="02040503050406030204" pitchFamily="18" charset="0"/>
              </a:rPr>
              <a:t>ООО НРК </a:t>
            </a:r>
            <a:r>
              <a:rPr lang="ru-RU" sz="1700" b="1" dirty="0" smtClean="0">
                <a:solidFill>
                  <a:schemeClr val="bg1"/>
                </a:solidFill>
                <a:ea typeface="Calibri" panose="020F0502020204030204" pitchFamily="34" charset="0"/>
                <a:cs typeface="Cambria" panose="02040503050406030204" pitchFamily="18" charset="0"/>
              </a:rPr>
              <a:t>"</a:t>
            </a:r>
            <a:r>
              <a:rPr lang="ru-RU" sz="1700" b="1" dirty="0">
                <a:solidFill>
                  <a:schemeClr val="bg1"/>
                </a:solidFill>
                <a:ea typeface="Calibri" panose="020F0502020204030204" pitchFamily="34" charset="0"/>
                <a:cs typeface="Cambria" panose="02040503050406030204" pitchFamily="18" charset="0"/>
              </a:rPr>
              <a:t>Санта-Мария</a:t>
            </a:r>
            <a:r>
              <a:rPr lang="ru-RU" sz="1700" b="1" dirty="0" smtClean="0">
                <a:solidFill>
                  <a:schemeClr val="bg1"/>
                </a:solidFill>
                <a:ea typeface="Calibri" panose="020F0502020204030204" pitchFamily="34" charset="0"/>
                <a:cs typeface="Cambria" panose="02040503050406030204" pitchFamily="18" charset="0"/>
              </a:rPr>
              <a:t>"</a:t>
            </a:r>
            <a:endParaRPr lang="ru-RU" sz="1700" b="1" dirty="0">
              <a:solidFill>
                <a:schemeClr val="bg1"/>
              </a:solidFill>
              <a:ea typeface="Calibri" panose="020F0502020204030204" pitchFamily="34" charset="0"/>
              <a:cs typeface="Cambria" panose="02040503050406030204" pitchFamily="18" charset="0"/>
            </a:endParaRPr>
          </a:p>
        </p:txBody>
      </p:sp>
      <p:pic>
        <p:nvPicPr>
          <p:cNvPr id="19" name="Рисунок 1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416871" flipH="1">
            <a:off x="7148489" y="4504902"/>
            <a:ext cx="3085861" cy="2436551"/>
          </a:xfrm>
          <a:prstGeom prst="rect">
            <a:avLst/>
          </a:prstGeom>
        </p:spPr>
      </p:pic>
      <p:sp>
        <p:nvSpPr>
          <p:cNvPr id="20" name="Прямоугольник 19"/>
          <p:cNvSpPr/>
          <p:nvPr/>
        </p:nvSpPr>
        <p:spPr>
          <a:xfrm rot="371052">
            <a:off x="7566181" y="4972240"/>
            <a:ext cx="2417891" cy="1384995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perspectiveAbove"/>
              <a:lightRig rig="threePt" dir="t"/>
            </a:scene3d>
          </a:bodyPr>
          <a:lstStyle/>
          <a:p>
            <a:r>
              <a:rPr lang="ru-RU" sz="2100" b="1" u="sng" dirty="0" smtClean="0">
                <a:solidFill>
                  <a:srgbClr val="FF313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Результат:</a:t>
            </a:r>
          </a:p>
          <a:p>
            <a:r>
              <a:rPr lang="ru-RU" sz="21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Gabriola" panose="04040605051002020D02" pitchFamily="82" charset="0"/>
              </a:rPr>
              <a:t>принято </a:t>
            </a:r>
            <a:r>
              <a:rPr lang="ru-RU" sz="21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Gabriola" panose="04040605051002020D02" pitchFamily="82" charset="0"/>
              </a:rPr>
              <a:t>постановление администрации города </a:t>
            </a:r>
            <a:endParaRPr lang="ru-RU" sz="2100" b="1" dirty="0" smtClean="0">
              <a:solidFill>
                <a:schemeClr val="tx1">
                  <a:lumMod val="65000"/>
                  <a:lumOff val="35000"/>
                </a:schemeClr>
              </a:solidFill>
              <a:latin typeface="Gabriola" panose="04040605051002020D02" pitchFamily="82" charset="0"/>
            </a:endParaRPr>
          </a:p>
          <a:p>
            <a:r>
              <a:rPr lang="ru-RU" sz="21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Gabriola" panose="04040605051002020D02" pitchFamily="82" charset="0"/>
              </a:rPr>
              <a:t>от 22.03.2022 </a:t>
            </a:r>
            <a:r>
              <a:rPr lang="ru-RU" sz="21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Gabriola" panose="04040605051002020D02" pitchFamily="82" charset="0"/>
              </a:rPr>
              <a:t>№ 183</a:t>
            </a:r>
            <a:endParaRPr lang="ru-RU" sz="2100" b="1" dirty="0">
              <a:solidFill>
                <a:schemeClr val="tx1">
                  <a:lumMod val="65000"/>
                  <a:lumOff val="35000"/>
                </a:schemeClr>
              </a:solidFill>
              <a:latin typeface="Gabriola" panose="04040605051002020D02" pitchFamily="82" charset="0"/>
            </a:endParaRPr>
          </a:p>
        </p:txBody>
      </p:sp>
      <p:pic>
        <p:nvPicPr>
          <p:cNvPr id="37" name="Рисунок 36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4650"/>
          <a:stretch/>
        </p:blipFill>
        <p:spPr>
          <a:xfrm>
            <a:off x="10951409" y="5427827"/>
            <a:ext cx="425361" cy="422862"/>
          </a:xfrm>
          <a:prstGeom prst="rect">
            <a:avLst/>
          </a:prstGeom>
        </p:spPr>
      </p:pic>
      <p:pic>
        <p:nvPicPr>
          <p:cNvPr id="38" name="Рисунок 37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845" t="3983"/>
          <a:stretch/>
        </p:blipFill>
        <p:spPr>
          <a:xfrm>
            <a:off x="4871244" y="5427827"/>
            <a:ext cx="310328" cy="318666"/>
          </a:xfrm>
          <a:prstGeom prst="rect">
            <a:avLst/>
          </a:prstGeom>
        </p:spPr>
      </p:pic>
      <p:pic>
        <p:nvPicPr>
          <p:cNvPr id="39" name="Рисунок 38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845" t="3983"/>
          <a:stretch/>
        </p:blipFill>
        <p:spPr>
          <a:xfrm>
            <a:off x="6996095" y="3995729"/>
            <a:ext cx="310328" cy="318666"/>
          </a:xfrm>
          <a:prstGeom prst="rect">
            <a:avLst/>
          </a:prstGeom>
        </p:spPr>
      </p:pic>
      <p:pic>
        <p:nvPicPr>
          <p:cNvPr id="40" name="Рисунок 39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845" t="3983"/>
          <a:stretch/>
        </p:blipFill>
        <p:spPr>
          <a:xfrm>
            <a:off x="8898007" y="4025417"/>
            <a:ext cx="310328" cy="3186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0808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" name="Рисунок 43"/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Blur radius="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360" t="-857" r="30201" b="44526"/>
          <a:stretch/>
        </p:blipFill>
        <p:spPr>
          <a:xfrm>
            <a:off x="-29981" y="1285336"/>
            <a:ext cx="12209585" cy="5572664"/>
          </a:xfrm>
          <a:prstGeom prst="rect">
            <a:avLst/>
          </a:prstGeom>
        </p:spPr>
      </p:pic>
      <p:sp>
        <p:nvSpPr>
          <p:cNvPr id="38" name="Прямоугольник 37"/>
          <p:cNvSpPr/>
          <p:nvPr/>
        </p:nvSpPr>
        <p:spPr>
          <a:xfrm>
            <a:off x="7496677" y="2443533"/>
            <a:ext cx="4436705" cy="2451205"/>
          </a:xfrm>
          <a:prstGeom prst="rect">
            <a:avLst/>
          </a:prstGeom>
          <a:solidFill>
            <a:srgbClr val="EFEFEF">
              <a:alpha val="73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60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59" t="6755" r="5072"/>
          <a:stretch/>
        </p:blipFill>
        <p:spPr>
          <a:xfrm>
            <a:off x="-17585" y="5"/>
            <a:ext cx="12209585" cy="1575980"/>
          </a:xfrm>
          <a:prstGeom prst="rect">
            <a:avLst/>
          </a:prstGeom>
        </p:spPr>
      </p:pic>
      <p:sp>
        <p:nvSpPr>
          <p:cNvPr id="10" name="Прямоугольник 9"/>
          <p:cNvSpPr/>
          <p:nvPr/>
        </p:nvSpPr>
        <p:spPr>
          <a:xfrm>
            <a:off x="1151306" y="222864"/>
            <a:ext cx="10853598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3000" b="1" dirty="0" smtClean="0">
                <a:solidFill>
                  <a:schemeClr val="bg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ПРЕДЛОЖЕНИЯ И ЗАМЕЧАНИЯ ОТ БИЗНЕС СООБЩЕСТВА </a:t>
            </a:r>
          </a:p>
          <a:p>
            <a:pPr algn="ctr">
              <a:spcAft>
                <a:spcPts val="0"/>
              </a:spcAft>
            </a:pPr>
            <a:r>
              <a:rPr lang="ru-RU" sz="3000" b="1" dirty="0" smtClean="0">
                <a:solidFill>
                  <a:schemeClr val="bg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ПРИ ПРОВЕДЕНИИ ПУБЛИЧНЫХ КОНСУЛЬТАЦИЙ</a:t>
            </a:r>
            <a:endParaRPr lang="ru-RU" sz="3000" b="1" dirty="0">
              <a:solidFill>
                <a:schemeClr val="bg1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6" name="Прямоугольник 35"/>
          <p:cNvSpPr/>
          <p:nvPr/>
        </p:nvSpPr>
        <p:spPr>
          <a:xfrm>
            <a:off x="11625762" y="6287971"/>
            <a:ext cx="566694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2800" dirty="0" smtClean="0">
                <a:solidFill>
                  <a:srgbClr val="59595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 panose="020F0502020204030204" pitchFamily="34" charset="0"/>
                <a:cs typeface="Times New Roman" panose="02020603050405020304" pitchFamily="18" charset="0"/>
              </a:rPr>
              <a:t>10</a:t>
            </a:r>
            <a:endParaRPr lang="ru-RU" sz="2800" dirty="0">
              <a:solidFill>
                <a:srgbClr val="59595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5" name="Прямоугольник 24"/>
          <p:cNvSpPr/>
          <p:nvPr/>
        </p:nvSpPr>
        <p:spPr>
          <a:xfrm>
            <a:off x="3797656" y="2460069"/>
            <a:ext cx="3481333" cy="2451205"/>
          </a:xfrm>
          <a:prstGeom prst="rect">
            <a:avLst/>
          </a:prstGeom>
          <a:solidFill>
            <a:srgbClr val="EFEFEF">
              <a:alpha val="73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600"/>
          </a:p>
        </p:txBody>
      </p:sp>
      <p:sp>
        <p:nvSpPr>
          <p:cNvPr id="26" name="Прямоугольник 25"/>
          <p:cNvSpPr/>
          <p:nvPr/>
        </p:nvSpPr>
        <p:spPr>
          <a:xfrm>
            <a:off x="198956" y="2119315"/>
            <a:ext cx="3452993" cy="3970318"/>
          </a:xfrm>
          <a:prstGeom prst="rect">
            <a:avLst/>
          </a:prstGeom>
          <a:solidFill>
            <a:schemeClr val="bg1">
              <a:lumMod val="95000"/>
            </a:schemeClr>
          </a:solidFill>
          <a:ln w="19050">
            <a:solidFill>
              <a:srgbClr val="FF3131"/>
            </a:solidFill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ctr"/>
            <a:r>
              <a:rPr lang="ru-RU" sz="2100" b="1" u="sng" dirty="0">
                <a:solidFill>
                  <a:schemeClr val="tx1">
                    <a:lumMod val="65000"/>
                    <a:lumOff val="35000"/>
                  </a:schemeClr>
                </a:solidFill>
                <a:latin typeface="Gabriola" panose="04040605051002020D02" pitchFamily="82" charset="0"/>
              </a:rPr>
              <a:t>постановление</a:t>
            </a:r>
            <a:r>
              <a:rPr lang="ru-RU" sz="21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Gabriola" panose="04040605051002020D02" pitchFamily="82" charset="0"/>
              </a:rPr>
              <a:t> </a:t>
            </a:r>
            <a:endParaRPr lang="ru-RU" sz="2100" b="1" dirty="0" smtClean="0">
              <a:solidFill>
                <a:schemeClr val="tx1">
                  <a:lumMod val="65000"/>
                  <a:lumOff val="35000"/>
                </a:schemeClr>
              </a:solidFill>
              <a:latin typeface="Gabriola" panose="04040605051002020D02" pitchFamily="82" charset="0"/>
            </a:endParaRPr>
          </a:p>
          <a:p>
            <a:pPr algn="ctr"/>
            <a:r>
              <a:rPr lang="ru-RU" sz="21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Gabriola" panose="04040605051002020D02" pitchFamily="82" charset="0"/>
              </a:rPr>
              <a:t>администрации </a:t>
            </a:r>
            <a:r>
              <a:rPr lang="ru-RU" sz="21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Gabriola" panose="04040605051002020D02" pitchFamily="82" charset="0"/>
              </a:rPr>
              <a:t>города </a:t>
            </a:r>
          </a:p>
          <a:p>
            <a:pPr algn="ctr"/>
            <a:r>
              <a:rPr lang="ru-RU" sz="21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Gabriola" panose="04040605051002020D02" pitchFamily="82" charset="0"/>
              </a:rPr>
              <a:t>от </a:t>
            </a:r>
            <a:r>
              <a:rPr lang="ru-RU" sz="21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Gabriola" panose="04040605051002020D02" pitchFamily="82" charset="0"/>
              </a:rPr>
              <a:t>04.09.2020 №792 </a:t>
            </a:r>
          </a:p>
          <a:p>
            <a:pPr algn="ctr"/>
            <a:r>
              <a:rPr lang="ru-RU" sz="21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Gabriola" panose="04040605051002020D02" pitchFamily="82" charset="0"/>
              </a:rPr>
              <a:t>"Об утверждении Порядка предоставления субсидии из бюджета города Нижневартовска на финансовое обеспечение затрат на выполнение работ по подключению электрических плит в жилых помещениях в многоквартирных домах в связи с переводом с газа на </a:t>
            </a:r>
            <a:r>
              <a:rPr lang="ru-RU" sz="2100" b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Gabriola" panose="04040605051002020D02" pitchFamily="82" charset="0"/>
              </a:rPr>
              <a:t>электропищеприготовление</a:t>
            </a:r>
            <a:r>
              <a:rPr lang="ru-RU" sz="21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Gabriola" panose="04040605051002020D02" pitchFamily="82" charset="0"/>
              </a:rPr>
              <a:t>"</a:t>
            </a:r>
          </a:p>
        </p:txBody>
      </p:sp>
      <p:sp>
        <p:nvSpPr>
          <p:cNvPr id="27" name="Прямоугольник 26"/>
          <p:cNvSpPr/>
          <p:nvPr/>
        </p:nvSpPr>
        <p:spPr>
          <a:xfrm>
            <a:off x="3835286" y="2645455"/>
            <a:ext cx="3387548" cy="13849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/>
            <a:r>
              <a:rPr lang="ru-RU" sz="1200" b="1" dirty="0">
                <a:solidFill>
                  <a:schemeClr val="tx1">
                    <a:lumMod val="65000"/>
                    <a:lumOff val="35000"/>
                  </a:schemeClr>
                </a:solidFill>
                <a:ea typeface="Calibri" panose="020F0502020204030204" pitchFamily="34" charset="0"/>
                <a:cs typeface="Cambria" panose="02040503050406030204" pitchFamily="18" charset="0"/>
              </a:rPr>
              <a:t>о внесении изменения в нормативный акт в части дополнения положением следующего содержания: "Приобретение электрических плит для жилых помещений собственником которых является муниципальное образование город Нижневартовск, осуществляется за счет предоставленных субсидий" </a:t>
            </a:r>
            <a:endParaRPr lang="ru-RU" sz="1200" b="1" dirty="0" smtClean="0">
              <a:solidFill>
                <a:schemeClr val="tx1">
                  <a:lumMod val="65000"/>
                  <a:lumOff val="35000"/>
                </a:schemeClr>
              </a:solidFill>
              <a:ea typeface="Calibri" panose="020F0502020204030204" pitchFamily="34" charset="0"/>
              <a:cs typeface="Cambria" panose="02040503050406030204" pitchFamily="18" charset="0"/>
            </a:endParaRPr>
          </a:p>
        </p:txBody>
      </p:sp>
      <p:sp>
        <p:nvSpPr>
          <p:cNvPr id="30" name="Прямоугольник 29"/>
          <p:cNvSpPr/>
          <p:nvPr/>
        </p:nvSpPr>
        <p:spPr>
          <a:xfrm>
            <a:off x="7422558" y="2644735"/>
            <a:ext cx="2358209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/>
            <a:r>
              <a:rPr lang="ru-RU" sz="1200" b="1" dirty="0">
                <a:solidFill>
                  <a:schemeClr val="tx1">
                    <a:lumMod val="65000"/>
                    <a:lumOff val="35000"/>
                  </a:schemeClr>
                </a:solidFill>
                <a:ea typeface="Calibri" panose="020F0502020204030204" pitchFamily="34" charset="0"/>
                <a:cs typeface="Cambria" panose="02040503050406030204" pitchFamily="18" charset="0"/>
              </a:rPr>
              <a:t>по предоставлению субсидии на приобретение электрических плит категории населения, проживающей в жилых помещениях, собственником которых является муниципальное образование город Нижневартовск </a:t>
            </a:r>
          </a:p>
        </p:txBody>
      </p:sp>
      <p:sp>
        <p:nvSpPr>
          <p:cNvPr id="34" name="Прямоугольник 33"/>
          <p:cNvSpPr/>
          <p:nvPr/>
        </p:nvSpPr>
        <p:spPr>
          <a:xfrm>
            <a:off x="9761549" y="2630213"/>
            <a:ext cx="2259007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/>
            <a:r>
              <a:rPr lang="ru-RU" sz="1200" b="1" dirty="0">
                <a:solidFill>
                  <a:schemeClr val="tx1">
                    <a:lumMod val="65000"/>
                    <a:lumOff val="35000"/>
                  </a:schemeClr>
                </a:solidFill>
                <a:ea typeface="Calibri" panose="020F0502020204030204" pitchFamily="34" charset="0"/>
                <a:cs typeface="Cambria" panose="02040503050406030204" pitchFamily="18" charset="0"/>
              </a:rPr>
              <a:t>по предоставлению субсидии на приобретение для всех категорий населения электроплит (варочных панелей, духовых шкафов) на усмотрение собственников квартир или нанимателей жилых помещений с гарантией на предоставленное оборудование </a:t>
            </a:r>
          </a:p>
        </p:txBody>
      </p:sp>
      <p:cxnSp>
        <p:nvCxnSpPr>
          <p:cNvPr id="35" name="Прямая соединительная линия 34"/>
          <p:cNvCxnSpPr/>
          <p:nvPr/>
        </p:nvCxnSpPr>
        <p:spPr>
          <a:xfrm>
            <a:off x="9762295" y="2745663"/>
            <a:ext cx="0" cy="1846946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Прямоугольник 40"/>
          <p:cNvSpPr/>
          <p:nvPr/>
        </p:nvSpPr>
        <p:spPr>
          <a:xfrm>
            <a:off x="3793665" y="2106127"/>
            <a:ext cx="3485324" cy="353943"/>
          </a:xfrm>
          <a:prstGeom prst="rect">
            <a:avLst/>
          </a:prstGeom>
          <a:solidFill>
            <a:srgbClr val="1990BA">
              <a:alpha val="91000"/>
            </a:srgbClr>
          </a:solidFill>
        </p:spPr>
        <p:txBody>
          <a:bodyPr wrap="square">
            <a:spAutoFit/>
          </a:bodyPr>
          <a:lstStyle/>
          <a:p>
            <a:pPr algn="ctr"/>
            <a:r>
              <a:rPr lang="ru-RU" sz="1700" b="1" dirty="0" smtClean="0">
                <a:solidFill>
                  <a:schemeClr val="bg1"/>
                </a:solidFill>
                <a:ea typeface="Calibri" panose="020F0502020204030204" pitchFamily="34" charset="0"/>
                <a:cs typeface="Cambria" panose="02040503050406030204" pitchFamily="18" charset="0"/>
              </a:rPr>
              <a:t>АО "Управляющая </a:t>
            </a:r>
            <a:r>
              <a:rPr lang="ru-RU" sz="1700" b="1" dirty="0">
                <a:solidFill>
                  <a:schemeClr val="bg1"/>
                </a:solidFill>
                <a:ea typeface="Calibri" panose="020F0502020204030204" pitchFamily="34" charset="0"/>
                <a:cs typeface="Cambria" panose="02040503050406030204" pitchFamily="18" charset="0"/>
              </a:rPr>
              <a:t>компания №1</a:t>
            </a:r>
            <a:r>
              <a:rPr lang="ru-RU" sz="1700" b="1" dirty="0" smtClean="0">
                <a:solidFill>
                  <a:schemeClr val="bg1"/>
                </a:solidFill>
                <a:ea typeface="Calibri" panose="020F0502020204030204" pitchFamily="34" charset="0"/>
                <a:cs typeface="Cambria" panose="02040503050406030204" pitchFamily="18" charset="0"/>
              </a:rPr>
              <a:t>"</a:t>
            </a:r>
            <a:endParaRPr lang="ru-RU" sz="1700" b="1" dirty="0">
              <a:solidFill>
                <a:schemeClr val="bg1"/>
              </a:solidFill>
              <a:ea typeface="Calibri" panose="020F0502020204030204" pitchFamily="34" charset="0"/>
              <a:cs typeface="Cambria" panose="02040503050406030204" pitchFamily="18" charset="0"/>
            </a:endParaRPr>
          </a:p>
        </p:txBody>
      </p:sp>
      <p:sp>
        <p:nvSpPr>
          <p:cNvPr id="42" name="Прямоугольник 41"/>
          <p:cNvSpPr/>
          <p:nvPr/>
        </p:nvSpPr>
        <p:spPr>
          <a:xfrm>
            <a:off x="7493569" y="2106127"/>
            <a:ext cx="4439813" cy="353943"/>
          </a:xfrm>
          <a:prstGeom prst="rect">
            <a:avLst/>
          </a:prstGeom>
          <a:solidFill>
            <a:srgbClr val="1990BA">
              <a:alpha val="91000"/>
            </a:srgbClr>
          </a:solidFill>
        </p:spPr>
        <p:txBody>
          <a:bodyPr wrap="square">
            <a:spAutoFit/>
          </a:bodyPr>
          <a:lstStyle/>
          <a:p>
            <a:pPr algn="ctr"/>
            <a:r>
              <a:rPr lang="ru-RU" sz="1700" b="1" dirty="0" smtClean="0">
                <a:solidFill>
                  <a:schemeClr val="bg1"/>
                </a:solidFill>
                <a:ea typeface="Calibri" panose="020F0502020204030204" pitchFamily="34" charset="0"/>
                <a:cs typeface="Cambria" panose="02040503050406030204" pitchFamily="18" charset="0"/>
              </a:rPr>
              <a:t>МУП г. </a:t>
            </a:r>
            <a:r>
              <a:rPr lang="ru-RU" sz="1700" b="1" dirty="0">
                <a:solidFill>
                  <a:schemeClr val="bg1"/>
                </a:solidFill>
                <a:ea typeface="Calibri" panose="020F0502020204030204" pitchFamily="34" charset="0"/>
                <a:cs typeface="Cambria" panose="02040503050406030204" pitchFamily="18" charset="0"/>
              </a:rPr>
              <a:t>Нижневартовска "ПРЭТ №3"</a:t>
            </a:r>
          </a:p>
        </p:txBody>
      </p:sp>
      <p:sp>
        <p:nvSpPr>
          <p:cNvPr id="20" name="Прямоугольник 19"/>
          <p:cNvSpPr/>
          <p:nvPr/>
        </p:nvSpPr>
        <p:spPr>
          <a:xfrm>
            <a:off x="4049377" y="5122979"/>
            <a:ext cx="6166041" cy="13849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100" b="1" u="sng" dirty="0" smtClean="0">
                <a:solidFill>
                  <a:srgbClr val="FF313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Результат:</a:t>
            </a:r>
          </a:p>
          <a:p>
            <a:r>
              <a:rPr lang="ru-RU" sz="21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Gabriola" panose="04040605051002020D02" pitchFamily="82" charset="0"/>
              </a:rPr>
              <a:t>разработан проект постановления администрации </a:t>
            </a:r>
            <a:r>
              <a:rPr lang="ru-RU" sz="21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Gabriola" panose="04040605051002020D02" pitchFamily="82" charset="0"/>
              </a:rPr>
              <a:t>города</a:t>
            </a:r>
          </a:p>
          <a:p>
            <a:r>
              <a:rPr lang="ru-RU" sz="21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Gabriola" panose="04040605051002020D02" pitchFamily="82" charset="0"/>
              </a:rPr>
              <a:t>проходит процедуру публичных консультаций в рамках ОРВ </a:t>
            </a:r>
            <a:endParaRPr lang="ru-RU" sz="2100" b="1" dirty="0" smtClean="0">
              <a:solidFill>
                <a:schemeClr val="tx1">
                  <a:lumMod val="65000"/>
                  <a:lumOff val="35000"/>
                </a:schemeClr>
              </a:solidFill>
              <a:latin typeface="Gabriola" panose="04040605051002020D02" pitchFamily="82" charset="0"/>
            </a:endParaRPr>
          </a:p>
          <a:p>
            <a:r>
              <a:rPr lang="ru-RU" sz="21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Gabriola" panose="04040605051002020D02" pitchFamily="82" charset="0"/>
              </a:rPr>
              <a:t>на </a:t>
            </a:r>
            <a:r>
              <a:rPr lang="ru-RU" sz="21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Gabriola" panose="04040605051002020D02" pitchFamily="82" charset="0"/>
              </a:rPr>
              <a:t>Портале проектов НПА Югры (ID проекта 01/16/04-22/00041112)</a:t>
            </a:r>
          </a:p>
        </p:txBody>
      </p:sp>
      <p:pic>
        <p:nvPicPr>
          <p:cNvPr id="21" name="Рисунок 20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845" t="3983"/>
          <a:stretch/>
        </p:blipFill>
        <p:spPr>
          <a:xfrm>
            <a:off x="10735888" y="4511551"/>
            <a:ext cx="310328" cy="318666"/>
          </a:xfrm>
          <a:prstGeom prst="rect">
            <a:avLst/>
          </a:prstGeom>
        </p:spPr>
      </p:pic>
      <p:pic>
        <p:nvPicPr>
          <p:cNvPr id="22" name="Рисунок 21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4650"/>
          <a:stretch/>
        </p:blipFill>
        <p:spPr>
          <a:xfrm>
            <a:off x="5205220" y="4369520"/>
            <a:ext cx="425361" cy="422862"/>
          </a:xfrm>
          <a:prstGeom prst="rect">
            <a:avLst/>
          </a:prstGeom>
        </p:spPr>
      </p:pic>
      <p:pic>
        <p:nvPicPr>
          <p:cNvPr id="24" name="Рисунок 23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4650"/>
          <a:stretch/>
        </p:blipFill>
        <p:spPr>
          <a:xfrm>
            <a:off x="8344141" y="4371723"/>
            <a:ext cx="425361" cy="4228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87022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" name="Рисунок 43"/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Blur radius="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360" t="-857" r="30201" b="44526"/>
          <a:stretch/>
        </p:blipFill>
        <p:spPr>
          <a:xfrm>
            <a:off x="-20745" y="1285336"/>
            <a:ext cx="12209585" cy="5572664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59" t="6755" r="5072"/>
          <a:stretch/>
        </p:blipFill>
        <p:spPr>
          <a:xfrm>
            <a:off x="-17585" y="5"/>
            <a:ext cx="12209585" cy="1575980"/>
          </a:xfrm>
          <a:prstGeom prst="rect">
            <a:avLst/>
          </a:prstGeom>
        </p:spPr>
      </p:pic>
      <p:sp>
        <p:nvSpPr>
          <p:cNvPr id="10" name="Прямоугольник 9"/>
          <p:cNvSpPr/>
          <p:nvPr/>
        </p:nvSpPr>
        <p:spPr>
          <a:xfrm>
            <a:off x="1160542" y="365672"/>
            <a:ext cx="10853598" cy="5539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3000" b="1" dirty="0" smtClean="0">
                <a:solidFill>
                  <a:schemeClr val="bg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ВЗАИМОДЕЙСТВИЕ С БИЗНЕС СООБЩЕСТВОМ </a:t>
            </a:r>
          </a:p>
        </p:txBody>
      </p:sp>
      <p:sp>
        <p:nvSpPr>
          <p:cNvPr id="36" name="Прямоугольник 35"/>
          <p:cNvSpPr/>
          <p:nvPr/>
        </p:nvSpPr>
        <p:spPr>
          <a:xfrm>
            <a:off x="11625762" y="6287971"/>
            <a:ext cx="566694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2800" dirty="0" smtClean="0">
                <a:solidFill>
                  <a:srgbClr val="59595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 panose="020F0502020204030204" pitchFamily="34" charset="0"/>
                <a:cs typeface="Times New Roman" panose="02020603050405020304" pitchFamily="18" charset="0"/>
              </a:rPr>
              <a:t>11</a:t>
            </a:r>
            <a:endParaRPr lang="ru-RU" sz="2800" dirty="0">
              <a:solidFill>
                <a:srgbClr val="59595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2497575" y="1972857"/>
            <a:ext cx="3564688" cy="323165"/>
          </a:xfrm>
          <a:prstGeom prst="rect">
            <a:avLst/>
          </a:prstGeom>
          <a:solidFill>
            <a:srgbClr val="EFEFEF">
              <a:alpha val="73000"/>
            </a:srgbClr>
          </a:solidFill>
        </p:spPr>
        <p:txBody>
          <a:bodyPr wrap="square">
            <a:spAutoFit/>
          </a:bodyPr>
          <a:lstStyle/>
          <a:p>
            <a:pPr algn="ctr"/>
            <a:r>
              <a:rPr lang="ru-RU" sz="1500" b="1" dirty="0" smtClean="0">
                <a:solidFill>
                  <a:schemeClr val="tx1">
                    <a:lumMod val="65000"/>
                    <a:lumOff val="35000"/>
                  </a:schemeClr>
                </a:solidFill>
                <a:ea typeface="Calibri" panose="020F0502020204030204" pitchFamily="34" charset="0"/>
                <a:cs typeface="Cambria" panose="02040503050406030204" pitchFamily="18" charset="0"/>
              </a:rPr>
              <a:t>по </a:t>
            </a:r>
            <a:r>
              <a:rPr lang="ru-RU" sz="1500" b="1" dirty="0">
                <a:solidFill>
                  <a:schemeClr val="tx1">
                    <a:lumMod val="65000"/>
                    <a:lumOff val="35000"/>
                  </a:schemeClr>
                </a:solidFill>
                <a:ea typeface="Calibri" panose="020F0502020204030204" pitchFamily="34" charset="0"/>
                <a:cs typeface="Cambria" panose="02040503050406030204" pitchFamily="18" charset="0"/>
              </a:rPr>
              <a:t>вопросам ОРВ, экспертизы и </a:t>
            </a:r>
            <a:r>
              <a:rPr lang="ru-RU" sz="1500" b="1" dirty="0" smtClean="0">
                <a:solidFill>
                  <a:schemeClr val="tx1">
                    <a:lumMod val="65000"/>
                    <a:lumOff val="35000"/>
                  </a:schemeClr>
                </a:solidFill>
                <a:ea typeface="Calibri" panose="020F0502020204030204" pitchFamily="34" charset="0"/>
                <a:cs typeface="Cambria" panose="02040503050406030204" pitchFamily="18" charset="0"/>
              </a:rPr>
              <a:t>ОФВ</a:t>
            </a:r>
            <a:endParaRPr lang="ru-RU" sz="1500" b="1" dirty="0">
              <a:solidFill>
                <a:srgbClr val="F76559"/>
              </a:solidFill>
              <a:ea typeface="Calibri" panose="020F0502020204030204" pitchFamily="34" charset="0"/>
              <a:cs typeface="Cambria" panose="02040503050406030204" pitchFamily="18" charset="0"/>
            </a:endParaRPr>
          </a:p>
        </p:txBody>
      </p:sp>
      <p:sp>
        <p:nvSpPr>
          <p:cNvPr id="23" name="Прямоугольник 22"/>
          <p:cNvSpPr/>
          <p:nvPr/>
        </p:nvSpPr>
        <p:spPr>
          <a:xfrm>
            <a:off x="2497575" y="1647217"/>
            <a:ext cx="3564688" cy="338554"/>
          </a:xfrm>
          <a:prstGeom prst="rect">
            <a:avLst/>
          </a:prstGeom>
          <a:solidFill>
            <a:srgbClr val="F76559">
              <a:alpha val="83000"/>
            </a:srgbClr>
          </a:solidFill>
        </p:spPr>
        <p:txBody>
          <a:bodyPr wrap="square">
            <a:spAutoFit/>
          </a:bodyPr>
          <a:lstStyle/>
          <a:p>
            <a:pPr algn="ctr"/>
            <a:r>
              <a:rPr lang="ru-RU" sz="1600" b="1" dirty="0" smtClean="0">
                <a:solidFill>
                  <a:schemeClr val="bg1"/>
                </a:solidFill>
                <a:ea typeface="Calibri" panose="020F0502020204030204" pitchFamily="34" charset="0"/>
                <a:cs typeface="Cambria" panose="02040503050406030204" pitchFamily="18" charset="0"/>
              </a:rPr>
              <a:t>ИНФОРМАЦИОННЫЕ БУКЛЕТЫ </a:t>
            </a:r>
            <a:endParaRPr lang="ru-RU" sz="1600" b="1" dirty="0">
              <a:solidFill>
                <a:schemeClr val="bg1"/>
              </a:solidFill>
              <a:ea typeface="Calibri" panose="020F0502020204030204" pitchFamily="34" charset="0"/>
              <a:cs typeface="Cambria" panose="02040503050406030204" pitchFamily="18" charset="0"/>
            </a:endParaRPr>
          </a:p>
        </p:txBody>
      </p:sp>
      <p:sp>
        <p:nvSpPr>
          <p:cNvPr id="28" name="Прямоугольник 27"/>
          <p:cNvSpPr/>
          <p:nvPr/>
        </p:nvSpPr>
        <p:spPr>
          <a:xfrm>
            <a:off x="2461386" y="3644093"/>
            <a:ext cx="3615191" cy="984885"/>
          </a:xfrm>
          <a:prstGeom prst="rect">
            <a:avLst/>
          </a:prstGeom>
          <a:solidFill>
            <a:srgbClr val="EFEFEF">
              <a:alpha val="73000"/>
            </a:srgbClr>
          </a:solidFill>
        </p:spPr>
        <p:txBody>
          <a:bodyPr wrap="square">
            <a:spAutoFit/>
          </a:bodyPr>
          <a:lstStyle/>
          <a:p>
            <a:pPr algn="ctr"/>
            <a:r>
              <a:rPr lang="ru-RU" sz="1450" b="1" dirty="0">
                <a:solidFill>
                  <a:schemeClr val="tx1">
                    <a:lumMod val="65000"/>
                    <a:lumOff val="35000"/>
                  </a:schemeClr>
                </a:solidFill>
                <a:ea typeface="Calibri" panose="020F0502020204030204" pitchFamily="34" charset="0"/>
                <a:cs typeface="Cambria" panose="02040503050406030204" pitchFamily="18" charset="0"/>
              </a:rPr>
              <a:t>по регистрации и пользованию </a:t>
            </a:r>
            <a:endParaRPr lang="ru-RU" sz="1450" b="1" dirty="0" smtClean="0">
              <a:solidFill>
                <a:schemeClr val="tx1">
                  <a:lumMod val="65000"/>
                  <a:lumOff val="35000"/>
                </a:schemeClr>
              </a:solidFill>
              <a:ea typeface="Calibri" panose="020F0502020204030204" pitchFamily="34" charset="0"/>
              <a:cs typeface="Cambria" panose="02040503050406030204" pitchFamily="18" charset="0"/>
            </a:endParaRPr>
          </a:p>
          <a:p>
            <a:pPr algn="ctr"/>
            <a:r>
              <a:rPr lang="ru-RU" sz="1450" b="1" dirty="0" smtClean="0">
                <a:solidFill>
                  <a:schemeClr val="tx1">
                    <a:lumMod val="65000"/>
                    <a:lumOff val="35000"/>
                  </a:schemeClr>
                </a:solidFill>
                <a:ea typeface="Calibri" panose="020F0502020204030204" pitchFamily="34" charset="0"/>
                <a:cs typeface="Cambria" panose="02040503050406030204" pitchFamily="18" charset="0"/>
              </a:rPr>
              <a:t>Порталом </a:t>
            </a:r>
            <a:r>
              <a:rPr lang="ru-RU" sz="1450" b="1" dirty="0">
                <a:solidFill>
                  <a:schemeClr val="tx1">
                    <a:lumMod val="65000"/>
                    <a:lumOff val="35000"/>
                  </a:schemeClr>
                </a:solidFill>
                <a:ea typeface="Calibri" panose="020F0502020204030204" pitchFamily="34" charset="0"/>
                <a:cs typeface="Cambria" panose="02040503050406030204" pitchFamily="18" charset="0"/>
              </a:rPr>
              <a:t>проектов НПА ХМАО-Югры</a:t>
            </a:r>
          </a:p>
          <a:p>
            <a:pPr algn="ctr"/>
            <a:r>
              <a:rPr lang="ru-RU" sz="1450" b="1" dirty="0" smtClean="0">
                <a:solidFill>
                  <a:schemeClr val="tx1">
                    <a:lumMod val="65000"/>
                    <a:lumOff val="35000"/>
                  </a:schemeClr>
                </a:solidFill>
                <a:ea typeface="Calibri" panose="020F0502020204030204" pitchFamily="34" charset="0"/>
                <a:cs typeface="Cambria" panose="02040503050406030204" pitchFamily="18" charset="0"/>
              </a:rPr>
              <a:t>актуализированы и направлены предпринимателям в электронной форме</a:t>
            </a:r>
            <a:endParaRPr lang="ru-RU" sz="1450" b="1" dirty="0">
              <a:solidFill>
                <a:schemeClr val="tx1">
                  <a:lumMod val="65000"/>
                  <a:lumOff val="35000"/>
                </a:schemeClr>
              </a:solidFill>
              <a:ea typeface="Calibri" panose="020F0502020204030204" pitchFamily="34" charset="0"/>
              <a:cs typeface="Cambria" panose="02040503050406030204" pitchFamily="18" charset="0"/>
            </a:endParaRPr>
          </a:p>
        </p:txBody>
      </p:sp>
      <p:sp>
        <p:nvSpPr>
          <p:cNvPr id="29" name="Прямоугольник 28"/>
          <p:cNvSpPr/>
          <p:nvPr/>
        </p:nvSpPr>
        <p:spPr>
          <a:xfrm>
            <a:off x="2468790" y="3310135"/>
            <a:ext cx="3607787" cy="338554"/>
          </a:xfrm>
          <a:prstGeom prst="rect">
            <a:avLst/>
          </a:prstGeom>
          <a:solidFill>
            <a:srgbClr val="F76559">
              <a:alpha val="83000"/>
            </a:srgbClr>
          </a:solidFill>
        </p:spPr>
        <p:txBody>
          <a:bodyPr wrap="square">
            <a:spAutoFit/>
          </a:bodyPr>
          <a:lstStyle/>
          <a:p>
            <a:pPr algn="ctr"/>
            <a:r>
              <a:rPr lang="ru-RU" sz="1600" b="1" dirty="0" smtClean="0">
                <a:solidFill>
                  <a:schemeClr val="bg1"/>
                </a:solidFill>
                <a:ea typeface="Calibri" panose="020F0502020204030204" pitchFamily="34" charset="0"/>
                <a:cs typeface="Cambria" panose="02040503050406030204" pitchFamily="18" charset="0"/>
              </a:rPr>
              <a:t>МЕТОДИЧЕСКИЕ РЕКОМЕНДАЦИИ</a:t>
            </a:r>
            <a:endParaRPr lang="ru-RU" sz="1600" b="1" dirty="0">
              <a:solidFill>
                <a:schemeClr val="bg1"/>
              </a:solidFill>
              <a:ea typeface="Calibri" panose="020F0502020204030204" pitchFamily="34" charset="0"/>
              <a:cs typeface="Cambria" panose="02040503050406030204" pitchFamily="18" charset="0"/>
            </a:endParaRPr>
          </a:p>
        </p:txBody>
      </p:sp>
      <p:sp>
        <p:nvSpPr>
          <p:cNvPr id="31" name="Прямоугольник 30"/>
          <p:cNvSpPr/>
          <p:nvPr/>
        </p:nvSpPr>
        <p:spPr>
          <a:xfrm>
            <a:off x="8161100" y="3619792"/>
            <a:ext cx="3632487" cy="1015663"/>
          </a:xfrm>
          <a:prstGeom prst="rect">
            <a:avLst/>
          </a:prstGeom>
          <a:solidFill>
            <a:srgbClr val="EFEFEF">
              <a:alpha val="73000"/>
            </a:srgbClr>
          </a:solidFill>
        </p:spPr>
        <p:txBody>
          <a:bodyPr wrap="square">
            <a:spAutoFit/>
          </a:bodyPr>
          <a:lstStyle/>
          <a:p>
            <a:pPr algn="ctr"/>
            <a:r>
              <a:rPr lang="ru-RU" sz="1500" b="1" dirty="0" smtClean="0">
                <a:solidFill>
                  <a:schemeClr val="tx1">
                    <a:lumMod val="65000"/>
                    <a:lumOff val="35000"/>
                  </a:schemeClr>
                </a:solidFill>
                <a:ea typeface="Calibri" panose="020F0502020204030204" pitchFamily="34" charset="0"/>
                <a:cs typeface="Cambria" panose="02040503050406030204" pitchFamily="18" charset="0"/>
              </a:rPr>
              <a:t>рассматривается </a:t>
            </a:r>
            <a:r>
              <a:rPr lang="ru-RU" sz="1500" b="1" dirty="0">
                <a:solidFill>
                  <a:schemeClr val="tx1">
                    <a:lumMod val="65000"/>
                    <a:lumOff val="35000"/>
                  </a:schemeClr>
                </a:solidFill>
                <a:ea typeface="Calibri" panose="020F0502020204030204" pitchFamily="34" charset="0"/>
                <a:cs typeface="Cambria" panose="02040503050406030204" pitchFamily="18" charset="0"/>
              </a:rPr>
              <a:t>на заседаниях коллегиальных органов, доводится до представителей бизнеса и общественности</a:t>
            </a:r>
          </a:p>
        </p:txBody>
      </p:sp>
      <p:sp>
        <p:nvSpPr>
          <p:cNvPr id="33" name="Прямоугольник 32"/>
          <p:cNvSpPr/>
          <p:nvPr/>
        </p:nvSpPr>
        <p:spPr>
          <a:xfrm>
            <a:off x="8142496" y="3275796"/>
            <a:ext cx="3651091" cy="338554"/>
          </a:xfrm>
          <a:prstGeom prst="rect">
            <a:avLst/>
          </a:prstGeom>
          <a:solidFill>
            <a:srgbClr val="F76559">
              <a:alpha val="83000"/>
            </a:srgbClr>
          </a:solidFill>
        </p:spPr>
        <p:txBody>
          <a:bodyPr wrap="square">
            <a:spAutoFit/>
          </a:bodyPr>
          <a:lstStyle/>
          <a:p>
            <a:pPr algn="ctr"/>
            <a:r>
              <a:rPr lang="ru-RU" sz="1600" b="1" dirty="0">
                <a:solidFill>
                  <a:schemeClr val="bg1"/>
                </a:solidFill>
                <a:ea typeface="Calibri" panose="020F0502020204030204" pitchFamily="34" charset="0"/>
                <a:cs typeface="Cambria" panose="02040503050406030204" pitchFamily="18" charset="0"/>
              </a:rPr>
              <a:t>ИНФОРМАЦИЯ ОБ ОРВ </a:t>
            </a:r>
          </a:p>
        </p:txBody>
      </p:sp>
      <p:cxnSp>
        <p:nvCxnSpPr>
          <p:cNvPr id="40" name="Прямая соединительная линия 39"/>
          <p:cNvCxnSpPr/>
          <p:nvPr/>
        </p:nvCxnSpPr>
        <p:spPr>
          <a:xfrm>
            <a:off x="371913" y="3179937"/>
            <a:ext cx="11642583" cy="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Прямоугольник 42"/>
          <p:cNvSpPr/>
          <p:nvPr/>
        </p:nvSpPr>
        <p:spPr>
          <a:xfrm>
            <a:off x="8142496" y="1986604"/>
            <a:ext cx="3687280" cy="1015663"/>
          </a:xfrm>
          <a:prstGeom prst="rect">
            <a:avLst/>
          </a:prstGeom>
          <a:solidFill>
            <a:srgbClr val="EFEFEF">
              <a:alpha val="73000"/>
            </a:srgbClr>
          </a:solidFill>
        </p:spPr>
        <p:txBody>
          <a:bodyPr wrap="square">
            <a:spAutoFit/>
          </a:bodyPr>
          <a:lstStyle/>
          <a:p>
            <a:pPr algn="ctr"/>
            <a:r>
              <a:rPr lang="ru-RU" sz="1500" b="1" dirty="0" smtClean="0">
                <a:solidFill>
                  <a:schemeClr val="tx1">
                    <a:lumMod val="65000"/>
                    <a:lumOff val="35000"/>
                  </a:schemeClr>
                </a:solidFill>
                <a:ea typeface="Calibri" panose="020F0502020204030204" pitchFamily="34" charset="0"/>
                <a:cs typeface="Cambria" panose="02040503050406030204" pitchFamily="18" charset="0"/>
              </a:rPr>
              <a:t>по ОРВ в </a:t>
            </a:r>
            <a:r>
              <a:rPr lang="ru-RU" sz="1500" b="1" dirty="0" err="1" smtClean="0">
                <a:solidFill>
                  <a:schemeClr val="tx1">
                    <a:lumMod val="65000"/>
                    <a:lumOff val="35000"/>
                  </a:schemeClr>
                </a:solidFill>
                <a:ea typeface="Calibri" panose="020F0502020204030204" pitchFamily="34" charset="0"/>
                <a:cs typeface="Cambria" panose="02040503050406030204" pitchFamily="18" charset="0"/>
              </a:rPr>
              <a:t>Инстаграм</a:t>
            </a:r>
            <a:r>
              <a:rPr lang="ru-RU" sz="1500" b="1" dirty="0" smtClean="0">
                <a:solidFill>
                  <a:schemeClr val="tx1">
                    <a:lumMod val="65000"/>
                    <a:lumOff val="35000"/>
                  </a:schemeClr>
                </a:solidFill>
                <a:ea typeface="Calibri" panose="020F0502020204030204" pitchFamily="34" charset="0"/>
                <a:cs typeface="Cambria" panose="02040503050406030204" pitchFamily="18" charset="0"/>
              </a:rPr>
              <a:t> и </a:t>
            </a:r>
            <a:r>
              <a:rPr lang="ru-RU" sz="1500" b="1" dirty="0" err="1" smtClean="0">
                <a:solidFill>
                  <a:schemeClr val="tx1">
                    <a:lumMod val="65000"/>
                    <a:lumOff val="35000"/>
                  </a:schemeClr>
                </a:solidFill>
                <a:ea typeface="Calibri" panose="020F0502020204030204" pitchFamily="34" charset="0"/>
                <a:cs typeface="Cambria" panose="02040503050406030204" pitchFamily="18" charset="0"/>
              </a:rPr>
              <a:t>Вконтакте</a:t>
            </a:r>
            <a:r>
              <a:rPr lang="ru-RU" sz="1500" b="1" dirty="0" smtClean="0">
                <a:solidFill>
                  <a:schemeClr val="tx1">
                    <a:lumMod val="65000"/>
                    <a:lumOff val="35000"/>
                  </a:schemeClr>
                </a:solidFill>
                <a:ea typeface="Calibri" panose="020F0502020204030204" pitchFamily="34" charset="0"/>
                <a:cs typeface="Cambria" panose="02040503050406030204" pitchFamily="18" charset="0"/>
              </a:rPr>
              <a:t> </a:t>
            </a:r>
          </a:p>
          <a:p>
            <a:pPr algn="ctr"/>
            <a:r>
              <a:rPr lang="ru-RU" sz="1500" b="1" dirty="0" smtClean="0">
                <a:solidFill>
                  <a:schemeClr val="tx1">
                    <a:lumMod val="65000"/>
                    <a:lumOff val="35000"/>
                  </a:schemeClr>
                </a:solidFill>
                <a:ea typeface="Calibri" panose="020F0502020204030204" pitchFamily="34" charset="0"/>
                <a:cs typeface="Cambria" panose="02040503050406030204" pitchFamily="18" charset="0"/>
              </a:rPr>
              <a:t>на </a:t>
            </a:r>
            <a:r>
              <a:rPr lang="ru-RU" sz="1500" b="1" dirty="0">
                <a:solidFill>
                  <a:schemeClr val="tx1">
                    <a:lumMod val="65000"/>
                    <a:lumOff val="35000"/>
                  </a:schemeClr>
                </a:solidFill>
                <a:ea typeface="Calibri" panose="020F0502020204030204" pitchFamily="34" charset="0"/>
                <a:cs typeface="Cambria" panose="02040503050406030204" pitchFamily="18" charset="0"/>
              </a:rPr>
              <a:t>официальной </a:t>
            </a:r>
            <a:r>
              <a:rPr lang="ru-RU" sz="1500" b="1" dirty="0" smtClean="0">
                <a:solidFill>
                  <a:schemeClr val="tx1">
                    <a:lumMod val="65000"/>
                    <a:lumOff val="35000"/>
                  </a:schemeClr>
                </a:solidFill>
                <a:ea typeface="Calibri" panose="020F0502020204030204" pitchFamily="34" charset="0"/>
                <a:cs typeface="Cambria" panose="02040503050406030204" pitchFamily="18" charset="0"/>
              </a:rPr>
              <a:t>странице управления </a:t>
            </a:r>
            <a:r>
              <a:rPr lang="ru-RU" sz="1500" b="1" dirty="0">
                <a:solidFill>
                  <a:schemeClr val="tx1">
                    <a:lumMod val="65000"/>
                    <a:lumOff val="35000"/>
                  </a:schemeClr>
                </a:solidFill>
                <a:ea typeface="Calibri" panose="020F0502020204030204" pitchFamily="34" charset="0"/>
                <a:cs typeface="Cambria" panose="02040503050406030204" pitchFamily="18" charset="0"/>
              </a:rPr>
              <a:t>по развитию промышленности и предпринимательства</a:t>
            </a:r>
            <a:endParaRPr lang="ru-RU" sz="1500" b="1" dirty="0">
              <a:solidFill>
                <a:srgbClr val="F76559"/>
              </a:solidFill>
              <a:ea typeface="Calibri" panose="020F0502020204030204" pitchFamily="34" charset="0"/>
              <a:cs typeface="Cambria" panose="02040503050406030204" pitchFamily="18" charset="0"/>
            </a:endParaRPr>
          </a:p>
        </p:txBody>
      </p:sp>
      <p:sp>
        <p:nvSpPr>
          <p:cNvPr id="45" name="Прямоугольник 44"/>
          <p:cNvSpPr/>
          <p:nvPr/>
        </p:nvSpPr>
        <p:spPr>
          <a:xfrm>
            <a:off x="8151376" y="1640227"/>
            <a:ext cx="3687280" cy="338554"/>
          </a:xfrm>
          <a:prstGeom prst="rect">
            <a:avLst/>
          </a:prstGeom>
          <a:solidFill>
            <a:srgbClr val="F76559">
              <a:alpha val="83000"/>
            </a:srgbClr>
          </a:solidFill>
        </p:spPr>
        <p:txBody>
          <a:bodyPr wrap="square">
            <a:spAutoFit/>
          </a:bodyPr>
          <a:lstStyle/>
          <a:p>
            <a:pPr algn="ctr"/>
            <a:r>
              <a:rPr lang="ru-RU" sz="1600" b="1" dirty="0">
                <a:solidFill>
                  <a:schemeClr val="bg1"/>
                </a:solidFill>
                <a:ea typeface="Calibri" panose="020F0502020204030204" pitchFamily="34" charset="0"/>
                <a:cs typeface="Cambria" panose="02040503050406030204" pitchFamily="18" charset="0"/>
              </a:rPr>
              <a:t>МЕРОПРИЯТИЯ</a:t>
            </a:r>
          </a:p>
        </p:txBody>
      </p:sp>
      <p:sp>
        <p:nvSpPr>
          <p:cNvPr id="50" name="Прямоугольник 49"/>
          <p:cNvSpPr/>
          <p:nvPr/>
        </p:nvSpPr>
        <p:spPr>
          <a:xfrm>
            <a:off x="2461387" y="5248907"/>
            <a:ext cx="3600876" cy="1015663"/>
          </a:xfrm>
          <a:prstGeom prst="rect">
            <a:avLst/>
          </a:prstGeom>
          <a:solidFill>
            <a:srgbClr val="EFEFEF">
              <a:alpha val="73000"/>
            </a:srgbClr>
          </a:solidFill>
        </p:spPr>
        <p:txBody>
          <a:bodyPr wrap="square">
            <a:spAutoFit/>
          </a:bodyPr>
          <a:lstStyle/>
          <a:p>
            <a:pPr algn="ctr"/>
            <a:r>
              <a:rPr lang="ru-RU" sz="1500" b="1" dirty="0">
                <a:solidFill>
                  <a:schemeClr val="tx1">
                    <a:lumMod val="65000"/>
                    <a:lumOff val="35000"/>
                  </a:schemeClr>
                </a:solidFill>
                <a:ea typeface="Calibri" panose="020F0502020204030204" pitchFamily="34" charset="0"/>
                <a:cs typeface="Cambria" panose="02040503050406030204" pitchFamily="18" charset="0"/>
              </a:rPr>
              <a:t>ОРВ обеспечивается на официальном сайте </a:t>
            </a:r>
            <a:r>
              <a:rPr lang="ru-RU" sz="1500" b="1" dirty="0" smtClean="0">
                <a:solidFill>
                  <a:schemeClr val="tx1">
                    <a:lumMod val="65000"/>
                    <a:lumOff val="35000"/>
                  </a:schemeClr>
                </a:solidFill>
                <a:ea typeface="Calibri" panose="020F0502020204030204" pitchFamily="34" charset="0"/>
                <a:cs typeface="Cambria" panose="02040503050406030204" pitchFamily="18" charset="0"/>
              </a:rPr>
              <a:t>ОМСУ </a:t>
            </a:r>
            <a:r>
              <a:rPr lang="ru-RU" sz="1500" b="1" dirty="0" err="1" smtClean="0">
                <a:solidFill>
                  <a:schemeClr val="tx1">
                    <a:lumMod val="65000"/>
                    <a:lumOff val="35000"/>
                  </a:schemeClr>
                </a:solidFill>
                <a:ea typeface="Calibri" panose="020F0502020204030204" pitchFamily="34" charset="0"/>
                <a:cs typeface="Cambria" panose="02040503050406030204" pitchFamily="18" charset="0"/>
              </a:rPr>
              <a:t>г.Нижневартовска</a:t>
            </a:r>
            <a:r>
              <a:rPr lang="ru-RU" sz="1500" b="1" dirty="0" smtClean="0">
                <a:solidFill>
                  <a:schemeClr val="tx1">
                    <a:lumMod val="65000"/>
                    <a:lumOff val="35000"/>
                  </a:schemeClr>
                </a:solidFill>
                <a:ea typeface="Calibri" panose="020F0502020204030204" pitchFamily="34" charset="0"/>
                <a:cs typeface="Cambria" panose="02040503050406030204" pitchFamily="18" charset="0"/>
              </a:rPr>
              <a:t>, </a:t>
            </a:r>
          </a:p>
          <a:p>
            <a:pPr algn="ctr"/>
            <a:r>
              <a:rPr lang="ru-RU" sz="1500" b="1" dirty="0" smtClean="0">
                <a:solidFill>
                  <a:schemeClr val="tx1">
                    <a:lumMod val="65000"/>
                    <a:lumOff val="35000"/>
                  </a:schemeClr>
                </a:solidFill>
                <a:ea typeface="Calibri" panose="020F0502020204030204" pitchFamily="34" charset="0"/>
                <a:cs typeface="Cambria" panose="02040503050406030204" pitchFamily="18" charset="0"/>
              </a:rPr>
              <a:t>Портале </a:t>
            </a:r>
            <a:r>
              <a:rPr lang="ru-RU" sz="1500" b="1" dirty="0">
                <a:solidFill>
                  <a:schemeClr val="tx1">
                    <a:lumMod val="65000"/>
                    <a:lumOff val="35000"/>
                  </a:schemeClr>
                </a:solidFill>
                <a:ea typeface="Calibri" panose="020F0502020204030204" pitchFamily="34" charset="0"/>
                <a:cs typeface="Cambria" panose="02040503050406030204" pitchFamily="18" charset="0"/>
              </a:rPr>
              <a:t>проектов НПА ХМАО-Югры, </a:t>
            </a:r>
            <a:endParaRPr lang="ru-RU" sz="1500" b="1" dirty="0" smtClean="0">
              <a:solidFill>
                <a:schemeClr val="tx1">
                  <a:lumMod val="65000"/>
                  <a:lumOff val="35000"/>
                </a:schemeClr>
              </a:solidFill>
              <a:ea typeface="Calibri" panose="020F0502020204030204" pitchFamily="34" charset="0"/>
              <a:cs typeface="Cambria" panose="02040503050406030204" pitchFamily="18" charset="0"/>
            </a:endParaRPr>
          </a:p>
          <a:p>
            <a:pPr algn="ctr"/>
            <a:r>
              <a:rPr lang="ru-RU" sz="1500" b="1" dirty="0" smtClean="0">
                <a:solidFill>
                  <a:schemeClr val="tx1">
                    <a:lumMod val="65000"/>
                    <a:lumOff val="35000"/>
                  </a:schemeClr>
                </a:solidFill>
                <a:ea typeface="Calibri" panose="020F0502020204030204" pitchFamily="34" charset="0"/>
                <a:cs typeface="Cambria" panose="02040503050406030204" pitchFamily="18" charset="0"/>
              </a:rPr>
              <a:t>в </a:t>
            </a:r>
            <a:r>
              <a:rPr lang="ru-RU" sz="1500" b="1" dirty="0">
                <a:solidFill>
                  <a:schemeClr val="tx1">
                    <a:lumMod val="65000"/>
                    <a:lumOff val="35000"/>
                  </a:schemeClr>
                </a:solidFill>
                <a:ea typeface="Calibri" panose="020F0502020204030204" pitchFamily="34" charset="0"/>
                <a:cs typeface="Cambria" panose="02040503050406030204" pitchFamily="18" charset="0"/>
              </a:rPr>
              <a:t>социальных сетях</a:t>
            </a:r>
            <a:endParaRPr lang="ru-RU" sz="1500" b="1" dirty="0">
              <a:solidFill>
                <a:srgbClr val="F76559"/>
              </a:solidFill>
              <a:ea typeface="Calibri" panose="020F0502020204030204" pitchFamily="34" charset="0"/>
              <a:cs typeface="Cambria" panose="02040503050406030204" pitchFamily="18" charset="0"/>
            </a:endParaRPr>
          </a:p>
        </p:txBody>
      </p:sp>
      <p:sp>
        <p:nvSpPr>
          <p:cNvPr id="51" name="Прямоугольник 50"/>
          <p:cNvSpPr/>
          <p:nvPr/>
        </p:nvSpPr>
        <p:spPr>
          <a:xfrm>
            <a:off x="2461387" y="4928825"/>
            <a:ext cx="3600876" cy="338554"/>
          </a:xfrm>
          <a:prstGeom prst="rect">
            <a:avLst/>
          </a:prstGeom>
          <a:solidFill>
            <a:srgbClr val="F76559">
              <a:alpha val="83000"/>
            </a:srgbClr>
          </a:solidFill>
        </p:spPr>
        <p:txBody>
          <a:bodyPr wrap="square">
            <a:spAutoFit/>
          </a:bodyPr>
          <a:lstStyle/>
          <a:p>
            <a:pPr algn="ctr"/>
            <a:r>
              <a:rPr lang="ru-RU" sz="1600" b="1" dirty="0" smtClean="0">
                <a:solidFill>
                  <a:schemeClr val="bg1"/>
                </a:solidFill>
                <a:ea typeface="Calibri" panose="020F0502020204030204" pitchFamily="34" charset="0"/>
                <a:cs typeface="Cambria" panose="02040503050406030204" pitchFamily="18" charset="0"/>
              </a:rPr>
              <a:t>ИНФОРМАЦИОННАЯ ОТКРЫТОСТЬ</a:t>
            </a:r>
            <a:endParaRPr lang="ru-RU" sz="1600" b="1" dirty="0">
              <a:solidFill>
                <a:schemeClr val="bg1"/>
              </a:solidFill>
              <a:ea typeface="Calibri" panose="020F0502020204030204" pitchFamily="34" charset="0"/>
              <a:cs typeface="Cambria" panose="02040503050406030204" pitchFamily="18" charset="0"/>
            </a:endParaRPr>
          </a:p>
        </p:txBody>
      </p:sp>
      <p:sp>
        <p:nvSpPr>
          <p:cNvPr id="52" name="Прямоугольник 51"/>
          <p:cNvSpPr/>
          <p:nvPr/>
        </p:nvSpPr>
        <p:spPr>
          <a:xfrm>
            <a:off x="8167526" y="5291350"/>
            <a:ext cx="3687280" cy="784830"/>
          </a:xfrm>
          <a:prstGeom prst="rect">
            <a:avLst/>
          </a:prstGeom>
          <a:solidFill>
            <a:srgbClr val="EFEFEF">
              <a:alpha val="73000"/>
            </a:srgbClr>
          </a:solidFill>
        </p:spPr>
        <p:txBody>
          <a:bodyPr wrap="square">
            <a:spAutoFit/>
          </a:bodyPr>
          <a:lstStyle/>
          <a:p>
            <a:pPr algn="ctr"/>
            <a:r>
              <a:rPr lang="ru-RU" sz="1500" b="1" dirty="0" smtClean="0">
                <a:solidFill>
                  <a:schemeClr val="tx1">
                    <a:lumMod val="65000"/>
                    <a:lumOff val="35000"/>
                  </a:schemeClr>
                </a:solidFill>
                <a:ea typeface="Calibri" panose="020F0502020204030204" pitchFamily="34" charset="0"/>
                <a:cs typeface="Cambria" panose="02040503050406030204" pitchFamily="18" charset="0"/>
              </a:rPr>
              <a:t>по </a:t>
            </a:r>
            <a:r>
              <a:rPr lang="ru-RU" sz="1500" b="1" dirty="0">
                <a:solidFill>
                  <a:schemeClr val="tx1">
                    <a:lumMod val="65000"/>
                    <a:lumOff val="35000"/>
                  </a:schemeClr>
                </a:solidFill>
                <a:ea typeface="Calibri" panose="020F0502020204030204" pitchFamily="34" charset="0"/>
                <a:cs typeface="Cambria" panose="02040503050406030204" pitchFamily="18" charset="0"/>
              </a:rPr>
              <a:t>развитию ОРВ, экспертизы и </a:t>
            </a:r>
            <a:r>
              <a:rPr lang="ru-RU" sz="1500" b="1" dirty="0" smtClean="0">
                <a:solidFill>
                  <a:schemeClr val="tx1">
                    <a:lumMod val="65000"/>
                    <a:lumOff val="35000"/>
                  </a:schemeClr>
                </a:solidFill>
                <a:ea typeface="Calibri" panose="020F0502020204030204" pitchFamily="34" charset="0"/>
                <a:cs typeface="Cambria" panose="02040503050406030204" pitchFamily="18" charset="0"/>
              </a:rPr>
              <a:t>ОФВ утверждается ежегодно,</a:t>
            </a:r>
          </a:p>
          <a:p>
            <a:pPr algn="ctr"/>
            <a:r>
              <a:rPr lang="ru-RU" sz="1500" b="1" dirty="0" smtClean="0">
                <a:solidFill>
                  <a:schemeClr val="tx1">
                    <a:lumMod val="65000"/>
                    <a:lumOff val="35000"/>
                  </a:schemeClr>
                </a:solidFill>
                <a:ea typeface="Calibri" panose="020F0502020204030204" pitchFamily="34" charset="0"/>
                <a:cs typeface="Cambria" panose="02040503050406030204" pitchFamily="18" charset="0"/>
              </a:rPr>
              <a:t>исполнение </a:t>
            </a:r>
            <a:r>
              <a:rPr lang="ru-RU" sz="1500" b="1" dirty="0">
                <a:solidFill>
                  <a:schemeClr val="tx1">
                    <a:lumMod val="65000"/>
                    <a:lumOff val="35000"/>
                  </a:schemeClr>
                </a:solidFill>
                <a:ea typeface="Calibri" panose="020F0502020204030204" pitchFamily="34" charset="0"/>
                <a:cs typeface="Cambria" panose="02040503050406030204" pitchFamily="18" charset="0"/>
              </a:rPr>
              <a:t>составляет 100%</a:t>
            </a:r>
            <a:endParaRPr lang="ru-RU" sz="1500" b="1" dirty="0">
              <a:solidFill>
                <a:srgbClr val="F76559"/>
              </a:solidFill>
              <a:ea typeface="Calibri" panose="020F0502020204030204" pitchFamily="34" charset="0"/>
              <a:cs typeface="Cambria" panose="02040503050406030204" pitchFamily="18" charset="0"/>
            </a:endParaRPr>
          </a:p>
        </p:txBody>
      </p:sp>
      <p:sp>
        <p:nvSpPr>
          <p:cNvPr id="53" name="Прямоугольник 52"/>
          <p:cNvSpPr/>
          <p:nvPr/>
        </p:nvSpPr>
        <p:spPr>
          <a:xfrm>
            <a:off x="8161100" y="4942917"/>
            <a:ext cx="3687280" cy="338554"/>
          </a:xfrm>
          <a:prstGeom prst="rect">
            <a:avLst/>
          </a:prstGeom>
          <a:solidFill>
            <a:srgbClr val="F76559">
              <a:alpha val="83000"/>
            </a:srgbClr>
          </a:solidFill>
        </p:spPr>
        <p:txBody>
          <a:bodyPr wrap="square">
            <a:spAutoFit/>
          </a:bodyPr>
          <a:lstStyle/>
          <a:p>
            <a:pPr algn="ctr"/>
            <a:r>
              <a:rPr lang="ru-RU" sz="1600" b="1" dirty="0">
                <a:solidFill>
                  <a:schemeClr val="bg1"/>
                </a:solidFill>
                <a:ea typeface="Calibri" panose="020F0502020204030204" pitchFamily="34" charset="0"/>
                <a:cs typeface="Cambria" panose="02040503050406030204" pitchFamily="18" charset="0"/>
              </a:rPr>
              <a:t>ПЛАН МЕРОПРИЯТИЙ</a:t>
            </a:r>
          </a:p>
        </p:txBody>
      </p:sp>
      <p:cxnSp>
        <p:nvCxnSpPr>
          <p:cNvPr id="54" name="Прямая соединительная линия 53"/>
          <p:cNvCxnSpPr/>
          <p:nvPr/>
        </p:nvCxnSpPr>
        <p:spPr>
          <a:xfrm>
            <a:off x="358275" y="4782461"/>
            <a:ext cx="11642583" cy="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Прямая соединительная линия 54"/>
          <p:cNvCxnSpPr/>
          <p:nvPr/>
        </p:nvCxnSpPr>
        <p:spPr>
          <a:xfrm flipH="1">
            <a:off x="6142180" y="1764145"/>
            <a:ext cx="36945" cy="4552177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7" name="Группа 6"/>
          <p:cNvGrpSpPr/>
          <p:nvPr/>
        </p:nvGrpSpPr>
        <p:grpSpPr>
          <a:xfrm>
            <a:off x="372186" y="1591801"/>
            <a:ext cx="2096604" cy="1504322"/>
            <a:chOff x="469102" y="1672498"/>
            <a:chExt cx="2096604" cy="1504322"/>
          </a:xfrm>
        </p:grpSpPr>
        <p:pic>
          <p:nvPicPr>
            <p:cNvPr id="5" name="Рисунок 4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56067" y="1672498"/>
              <a:ext cx="1609639" cy="1136216"/>
            </a:xfrm>
            <a:prstGeom prst="rect">
              <a:avLst/>
            </a:prstGeom>
          </p:spPr>
        </p:pic>
        <p:pic>
          <p:nvPicPr>
            <p:cNvPr id="4" name="Рисунок 3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69102" y="2042638"/>
              <a:ext cx="1606757" cy="1134182"/>
            </a:xfrm>
            <a:prstGeom prst="rect">
              <a:avLst/>
            </a:prstGeom>
          </p:spPr>
        </p:pic>
      </p:grpSp>
      <p:sp>
        <p:nvSpPr>
          <p:cNvPr id="57" name="Прямоугольник 56"/>
          <p:cNvSpPr/>
          <p:nvPr/>
        </p:nvSpPr>
        <p:spPr>
          <a:xfrm>
            <a:off x="343753" y="1533787"/>
            <a:ext cx="2150206" cy="1617752"/>
          </a:xfrm>
          <a:prstGeom prst="rect">
            <a:avLst/>
          </a:prstGeom>
          <a:solidFill>
            <a:srgbClr val="EFEFEF">
              <a:alpha val="1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753" y="3315903"/>
            <a:ext cx="2098406" cy="1329987"/>
          </a:xfrm>
          <a:prstGeom prst="rect">
            <a:avLst/>
          </a:prstGeom>
        </p:spPr>
      </p:pic>
      <p:sp>
        <p:nvSpPr>
          <p:cNvPr id="58" name="Прямоугольник 57"/>
          <p:cNvSpPr/>
          <p:nvPr/>
        </p:nvSpPr>
        <p:spPr>
          <a:xfrm>
            <a:off x="291953" y="3275796"/>
            <a:ext cx="2150206" cy="1422850"/>
          </a:xfrm>
          <a:prstGeom prst="rect">
            <a:avLst/>
          </a:prstGeom>
          <a:solidFill>
            <a:srgbClr val="EFEFEF">
              <a:alpha val="1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61" name="Рисунок 60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19266" y="1575575"/>
            <a:ext cx="1511312" cy="151131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4673" y="3308284"/>
            <a:ext cx="1872005" cy="1374135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035" y="4670709"/>
            <a:ext cx="1945850" cy="833936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12"/>
          <a:srcRect b="19425"/>
          <a:stretch/>
        </p:blipFill>
        <p:spPr>
          <a:xfrm>
            <a:off x="6225304" y="4903443"/>
            <a:ext cx="1876536" cy="1737503"/>
          </a:xfrm>
          <a:prstGeom prst="rect">
            <a:avLst/>
          </a:prstGeom>
        </p:spPr>
      </p:pic>
      <p:sp>
        <p:nvSpPr>
          <p:cNvPr id="38" name="Прямоугольник 37"/>
          <p:cNvSpPr/>
          <p:nvPr/>
        </p:nvSpPr>
        <p:spPr>
          <a:xfrm>
            <a:off x="286023" y="5395941"/>
            <a:ext cx="217174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ru-RU" sz="1200" b="1" i="1" u="sng" dirty="0">
                <a:solidFill>
                  <a:srgbClr val="FF313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http://regulation.admhmao.ru</a:t>
            </a:r>
          </a:p>
        </p:txBody>
      </p:sp>
      <p:sp>
        <p:nvSpPr>
          <p:cNvPr id="39" name="Прямоугольник 38"/>
          <p:cNvSpPr/>
          <p:nvPr/>
        </p:nvSpPr>
        <p:spPr>
          <a:xfrm>
            <a:off x="434944" y="5188576"/>
            <a:ext cx="192443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en-US" sz="1200" b="1" i="1" u="sng" dirty="0">
                <a:solidFill>
                  <a:srgbClr val="FF313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https://www.n-vartovsk.ru</a:t>
            </a:r>
            <a:endParaRPr lang="ru-RU" sz="1200" b="1" i="1" u="sng" dirty="0">
              <a:solidFill>
                <a:srgbClr val="FF313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2" name="Рисунок 61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1909" y="5684497"/>
            <a:ext cx="910294" cy="91029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41" name="Прямоугольник 40"/>
          <p:cNvSpPr/>
          <p:nvPr/>
        </p:nvSpPr>
        <p:spPr>
          <a:xfrm>
            <a:off x="273020" y="4938868"/>
            <a:ext cx="2150206" cy="712783"/>
          </a:xfrm>
          <a:prstGeom prst="rect">
            <a:avLst/>
          </a:prstGeom>
          <a:solidFill>
            <a:srgbClr val="EFEFEF">
              <a:alpha val="1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76211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" name="Рисунок 43"/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Blur radius="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360" t="-857" r="30201" b="44526"/>
          <a:stretch/>
        </p:blipFill>
        <p:spPr>
          <a:xfrm>
            <a:off x="-17586" y="1285337"/>
            <a:ext cx="12209585" cy="5572664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59" t="6755" r="5072"/>
          <a:stretch/>
        </p:blipFill>
        <p:spPr>
          <a:xfrm>
            <a:off x="-17585" y="5"/>
            <a:ext cx="12209585" cy="1575980"/>
          </a:xfrm>
          <a:prstGeom prst="rect">
            <a:avLst/>
          </a:prstGeom>
        </p:spPr>
      </p:pic>
      <p:sp>
        <p:nvSpPr>
          <p:cNvPr id="10" name="Прямоугольник 9"/>
          <p:cNvSpPr/>
          <p:nvPr/>
        </p:nvSpPr>
        <p:spPr>
          <a:xfrm>
            <a:off x="1160542" y="365672"/>
            <a:ext cx="10853598" cy="5539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3000" b="1" dirty="0" smtClean="0">
                <a:solidFill>
                  <a:schemeClr val="bg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ОРВ В СПЕЦИАЛЬНОМ ПОРЯДКЕ</a:t>
            </a:r>
          </a:p>
        </p:txBody>
      </p:sp>
      <p:sp>
        <p:nvSpPr>
          <p:cNvPr id="36" name="Прямоугольник 35"/>
          <p:cNvSpPr/>
          <p:nvPr/>
        </p:nvSpPr>
        <p:spPr>
          <a:xfrm>
            <a:off x="11625762" y="6287971"/>
            <a:ext cx="566694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2800" dirty="0" smtClean="0">
                <a:solidFill>
                  <a:srgbClr val="59595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 panose="020F0502020204030204" pitchFamily="34" charset="0"/>
                <a:cs typeface="Times New Roman" panose="02020603050405020304" pitchFamily="18" charset="0"/>
              </a:rPr>
              <a:t>12</a:t>
            </a:r>
            <a:endParaRPr lang="ru-RU" sz="2800" dirty="0">
              <a:solidFill>
                <a:srgbClr val="59595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7" name="Рисунок 1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41760" y="1552921"/>
            <a:ext cx="4841926" cy="5258270"/>
          </a:xfrm>
          <a:prstGeom prst="rect">
            <a:avLst/>
          </a:prstGeom>
        </p:spPr>
      </p:pic>
      <p:sp>
        <p:nvSpPr>
          <p:cNvPr id="12" name="Овальная выноска 11"/>
          <p:cNvSpPr/>
          <p:nvPr/>
        </p:nvSpPr>
        <p:spPr>
          <a:xfrm rot="953021">
            <a:off x="3873434" y="1696693"/>
            <a:ext cx="2456873" cy="1126838"/>
          </a:xfrm>
          <a:prstGeom prst="wedgeEllipseCallout">
            <a:avLst/>
          </a:prstGeom>
          <a:solidFill>
            <a:srgbClr val="F76559">
              <a:alpha val="7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 panose="020F0502020204030204" pitchFamily="34" charset="0"/>
                <a:cs typeface="Cambria" panose="02040503050406030204" pitchFamily="18" charset="0"/>
              </a:rPr>
              <a:t>и</a:t>
            </a:r>
            <a:r>
              <a:rPr lang="ru-RU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 panose="020F0502020204030204" pitchFamily="34" charset="0"/>
                <a:cs typeface="Cambria" panose="02040503050406030204" pitchFamily="18" charset="0"/>
              </a:rPr>
              <a:t>зменения</a:t>
            </a:r>
          </a:p>
          <a:p>
            <a:pPr algn="ctr"/>
            <a:r>
              <a:rPr lang="ru-RU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 panose="020F0502020204030204" pitchFamily="34" charset="0"/>
                <a:cs typeface="Cambria" panose="02040503050406030204" pitchFamily="18" charset="0"/>
              </a:rPr>
              <a:t>(проект)</a:t>
            </a:r>
            <a:endParaRPr lang="ru-RU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Calibri" panose="020F0502020204030204" pitchFamily="34" charset="0"/>
              <a:cs typeface="Cambria" panose="02040503050406030204" pitchFamily="18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 rot="919760">
            <a:off x="4059885" y="1479986"/>
            <a:ext cx="41069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22225">
                  <a:noFill/>
                  <a:prstDash val="solid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!</a:t>
            </a:r>
            <a:endParaRPr lang="ru-RU" sz="5400" b="1" cap="none" spc="0" dirty="0">
              <a:ln w="22225">
                <a:noFill/>
                <a:prstDash val="solid"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7" name="Прямоугольник 46"/>
          <p:cNvSpPr/>
          <p:nvPr/>
        </p:nvSpPr>
        <p:spPr>
          <a:xfrm rot="919760">
            <a:off x="5759377" y="1961927"/>
            <a:ext cx="41069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22225">
                  <a:noFill/>
                  <a:prstDash val="solid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!</a:t>
            </a:r>
            <a:endParaRPr lang="ru-RU" sz="5400" b="1" cap="none" spc="0" dirty="0">
              <a:ln w="22225">
                <a:noFill/>
                <a:prstDash val="solid"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8" name="Прямоугольник 47"/>
          <p:cNvSpPr/>
          <p:nvPr/>
        </p:nvSpPr>
        <p:spPr>
          <a:xfrm>
            <a:off x="6660359" y="3357627"/>
            <a:ext cx="4475881" cy="400110"/>
          </a:xfrm>
          <a:prstGeom prst="rect">
            <a:avLst/>
          </a:prstGeom>
          <a:solidFill>
            <a:srgbClr val="1990BA"/>
          </a:solidFill>
          <a:ln w="28575"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sz="2000" b="1" u="sng" dirty="0" smtClean="0">
                <a:solidFill>
                  <a:schemeClr val="bg1"/>
                </a:solidFill>
                <a:ea typeface="Calibri" panose="020F0502020204030204" pitchFamily="34" charset="0"/>
                <a:cs typeface="Cambria" panose="02040503050406030204" pitchFamily="18" charset="0"/>
              </a:rPr>
              <a:t>ОРВ В СПЕЦИАЛЬНОМ ПОРЯДКЕ </a:t>
            </a:r>
            <a:endParaRPr lang="ru-RU" sz="2000" b="1" u="sng" dirty="0">
              <a:solidFill>
                <a:schemeClr val="bg1"/>
              </a:solidFill>
              <a:ea typeface="Calibri" panose="020F0502020204030204" pitchFamily="34" charset="0"/>
              <a:cs typeface="Cambria" panose="02040503050406030204" pitchFamily="18" charset="0"/>
            </a:endParaRPr>
          </a:p>
        </p:txBody>
      </p:sp>
      <p:sp>
        <p:nvSpPr>
          <p:cNvPr id="18" name="Волна 17"/>
          <p:cNvSpPr/>
          <p:nvPr/>
        </p:nvSpPr>
        <p:spPr>
          <a:xfrm>
            <a:off x="7021518" y="3830950"/>
            <a:ext cx="3932814" cy="997527"/>
          </a:xfrm>
          <a:prstGeom prst="wave">
            <a:avLst>
              <a:gd name="adj1" fmla="val 12500"/>
              <a:gd name="adj2" fmla="val 5105"/>
            </a:avLst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 panose="020F0502020204030204" pitchFamily="34" charset="0"/>
                <a:cs typeface="Cambria" panose="02040503050406030204" pitchFamily="18" charset="0"/>
              </a:rPr>
              <a:t>ПУБЛИЧНЫЕ К</a:t>
            </a:r>
            <a:r>
              <a:rPr lang="ru-RU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 panose="020F0502020204030204" pitchFamily="34" charset="0"/>
                <a:cs typeface="Cambria" panose="02040503050406030204" pitchFamily="18" charset="0"/>
              </a:rPr>
              <a:t>ОНСУЛЬТАЦИИ</a:t>
            </a:r>
            <a:endParaRPr lang="ru-RU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Calibri" panose="020F0502020204030204" pitchFamily="34" charset="0"/>
              <a:cs typeface="Cambria" panose="02040503050406030204" pitchFamily="18" charset="0"/>
            </a:endParaRPr>
          </a:p>
        </p:txBody>
      </p:sp>
      <p:pic>
        <p:nvPicPr>
          <p:cNvPr id="34" name="Рисунок 33"/>
          <p:cNvPicPr>
            <a:picLocks noChangeAspect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25010" y="3923888"/>
            <a:ext cx="946577" cy="898575"/>
          </a:xfrm>
          <a:prstGeom prst="rect">
            <a:avLst/>
          </a:prstGeom>
        </p:spPr>
      </p:pic>
      <p:sp>
        <p:nvSpPr>
          <p:cNvPr id="59" name="Прямоугольник 58"/>
          <p:cNvSpPr/>
          <p:nvPr/>
        </p:nvSpPr>
        <p:spPr>
          <a:xfrm>
            <a:off x="6660359" y="2002489"/>
            <a:ext cx="4475881" cy="1015663"/>
          </a:xfrm>
          <a:prstGeom prst="rect">
            <a:avLst/>
          </a:prstGeom>
          <a:solidFill>
            <a:srgbClr val="1990BA"/>
          </a:solidFill>
          <a:ln w="28575"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>
                <a:solidFill>
                  <a:schemeClr val="bg1"/>
                </a:solidFill>
                <a:ea typeface="Calibri" panose="020F0502020204030204" pitchFamily="34" charset="0"/>
                <a:cs typeface="Cambria" panose="02040503050406030204" pitchFamily="18" charset="0"/>
              </a:rPr>
              <a:t>проекты </a:t>
            </a:r>
            <a:r>
              <a:rPr lang="ru-RU" sz="2000" b="1" dirty="0">
                <a:solidFill>
                  <a:schemeClr val="bg1"/>
                </a:solidFill>
                <a:ea typeface="Calibri" panose="020F0502020204030204" pitchFamily="34" charset="0"/>
                <a:cs typeface="Cambria" panose="02040503050406030204" pitchFamily="18" charset="0"/>
              </a:rPr>
              <a:t>муниципальных НПА, </a:t>
            </a:r>
            <a:r>
              <a:rPr lang="ru-RU" sz="2000" b="1" dirty="0" smtClean="0">
                <a:solidFill>
                  <a:schemeClr val="bg1"/>
                </a:solidFill>
                <a:ea typeface="Calibri" panose="020F0502020204030204" pitchFamily="34" charset="0"/>
                <a:cs typeface="Cambria" panose="02040503050406030204" pitchFamily="18" charset="0"/>
              </a:rPr>
              <a:t>разрабатываемые в </a:t>
            </a:r>
            <a:r>
              <a:rPr lang="ru-RU" sz="2000" b="1" dirty="0">
                <a:solidFill>
                  <a:schemeClr val="bg1"/>
                </a:solidFill>
                <a:ea typeface="Calibri" panose="020F0502020204030204" pitchFamily="34" charset="0"/>
                <a:cs typeface="Cambria" panose="02040503050406030204" pitchFamily="18" charset="0"/>
              </a:rPr>
              <a:t>условиях внешнего </a:t>
            </a:r>
            <a:r>
              <a:rPr lang="ru-RU" sz="2000" b="1" dirty="0" err="1">
                <a:solidFill>
                  <a:schemeClr val="bg1"/>
                </a:solidFill>
                <a:ea typeface="Calibri" panose="020F0502020204030204" pitchFamily="34" charset="0"/>
                <a:cs typeface="Cambria" panose="02040503050406030204" pitchFamily="18" charset="0"/>
              </a:rPr>
              <a:t>санкционного</a:t>
            </a:r>
            <a:r>
              <a:rPr lang="ru-RU" sz="2000" b="1" dirty="0">
                <a:solidFill>
                  <a:schemeClr val="bg1"/>
                </a:solidFill>
                <a:ea typeface="Calibri" panose="020F0502020204030204" pitchFamily="34" charset="0"/>
                <a:cs typeface="Cambria" panose="02040503050406030204" pitchFamily="18" charset="0"/>
              </a:rPr>
              <a:t> </a:t>
            </a:r>
            <a:r>
              <a:rPr lang="ru-RU" sz="2000" b="1" dirty="0" smtClean="0">
                <a:solidFill>
                  <a:schemeClr val="bg1"/>
                </a:solidFill>
                <a:ea typeface="Calibri" panose="020F0502020204030204" pitchFamily="34" charset="0"/>
                <a:cs typeface="Cambria" panose="02040503050406030204" pitchFamily="18" charset="0"/>
              </a:rPr>
              <a:t>давления</a:t>
            </a:r>
          </a:p>
        </p:txBody>
      </p:sp>
      <p:sp>
        <p:nvSpPr>
          <p:cNvPr id="60" name="Прямоугольник 59"/>
          <p:cNvSpPr/>
          <p:nvPr/>
        </p:nvSpPr>
        <p:spPr>
          <a:xfrm>
            <a:off x="6685423" y="5188129"/>
            <a:ext cx="2366220" cy="400110"/>
          </a:xfrm>
          <a:prstGeom prst="rect">
            <a:avLst/>
          </a:prstGeom>
          <a:solidFill>
            <a:srgbClr val="1990BA"/>
          </a:solidFill>
          <a:ln w="28575"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>
                <a:solidFill>
                  <a:schemeClr val="bg1"/>
                </a:solidFill>
                <a:ea typeface="Calibri" panose="020F0502020204030204" pitchFamily="34" charset="0"/>
                <a:cs typeface="Cambria" panose="02040503050406030204" pitchFamily="18" charset="0"/>
              </a:rPr>
              <a:t>Сокращение</a:t>
            </a:r>
            <a:endParaRPr lang="ru-RU" sz="2000" b="1" dirty="0">
              <a:solidFill>
                <a:schemeClr val="bg1"/>
              </a:solidFill>
              <a:ea typeface="Calibri" panose="020F0502020204030204" pitchFamily="34" charset="0"/>
              <a:cs typeface="Cambria" panose="02040503050406030204" pitchFamily="18" charset="0"/>
            </a:endParaRPr>
          </a:p>
        </p:txBody>
      </p:sp>
      <p:sp>
        <p:nvSpPr>
          <p:cNvPr id="63" name="Прямоугольник 62"/>
          <p:cNvSpPr/>
          <p:nvPr/>
        </p:nvSpPr>
        <p:spPr>
          <a:xfrm>
            <a:off x="6688978" y="5588239"/>
            <a:ext cx="2362665" cy="784830"/>
          </a:xfrm>
          <a:prstGeom prst="rect">
            <a:avLst/>
          </a:prstGeom>
          <a:solidFill>
            <a:srgbClr val="EFEFEF">
              <a:alpha val="73000"/>
            </a:srgbClr>
          </a:solidFill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sz="1500" b="1" dirty="0" smtClean="0">
                <a:solidFill>
                  <a:schemeClr val="tx1">
                    <a:lumMod val="65000"/>
                    <a:lumOff val="35000"/>
                  </a:schemeClr>
                </a:solidFill>
                <a:ea typeface="Calibri" panose="020F0502020204030204" pitchFamily="34" charset="0"/>
                <a:cs typeface="Cambria" panose="02040503050406030204" pitchFamily="18" charset="0"/>
              </a:rPr>
              <a:t>количества процедур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sz="1500" b="1" dirty="0" smtClean="0">
                <a:solidFill>
                  <a:schemeClr val="tx1">
                    <a:lumMod val="65000"/>
                    <a:lumOff val="35000"/>
                  </a:schemeClr>
                </a:solidFill>
                <a:ea typeface="Calibri" panose="020F0502020204030204" pitchFamily="34" charset="0"/>
                <a:cs typeface="Cambria" panose="02040503050406030204" pitchFamily="18" charset="0"/>
              </a:rPr>
              <a:t>сроков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sz="1500" b="1" dirty="0" smtClean="0">
                <a:solidFill>
                  <a:schemeClr val="tx1">
                    <a:lumMod val="65000"/>
                    <a:lumOff val="35000"/>
                  </a:schemeClr>
                </a:solidFill>
                <a:ea typeface="Calibri" panose="020F0502020204030204" pitchFamily="34" charset="0"/>
                <a:cs typeface="Cambria" panose="02040503050406030204" pitchFamily="18" charset="0"/>
              </a:rPr>
              <a:t>документов</a:t>
            </a:r>
            <a:endParaRPr lang="ru-RU" sz="1500" b="1" dirty="0">
              <a:solidFill>
                <a:srgbClr val="F76559"/>
              </a:solidFill>
              <a:ea typeface="Calibri" panose="020F0502020204030204" pitchFamily="34" charset="0"/>
              <a:cs typeface="Cambria" panose="02040503050406030204" pitchFamily="18" charset="0"/>
            </a:endParaRPr>
          </a:p>
        </p:txBody>
      </p:sp>
      <p:pic>
        <p:nvPicPr>
          <p:cNvPr id="67" name="Рисунок 66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416871" flipH="1">
            <a:off x="8981875" y="4800078"/>
            <a:ext cx="3007502" cy="2022179"/>
          </a:xfrm>
          <a:prstGeom prst="rect">
            <a:avLst/>
          </a:prstGeom>
        </p:spPr>
      </p:pic>
      <p:sp>
        <p:nvSpPr>
          <p:cNvPr id="68" name="Прямоугольник 67"/>
          <p:cNvSpPr/>
          <p:nvPr/>
        </p:nvSpPr>
        <p:spPr>
          <a:xfrm rot="371052">
            <a:off x="9411305" y="5118668"/>
            <a:ext cx="2417891" cy="1384995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perspectiveAbove"/>
              <a:lightRig rig="threePt" dir="t"/>
            </a:scene3d>
          </a:bodyPr>
          <a:lstStyle/>
          <a:p>
            <a:pPr marL="342900" indent="-342900">
              <a:buFont typeface="Wingdings" panose="05000000000000000000" pitchFamily="2" charset="2"/>
              <a:buChar char="ü"/>
            </a:pPr>
            <a:r>
              <a:rPr lang="ru-RU" sz="2100" b="1" u="sng" dirty="0">
                <a:solidFill>
                  <a:srgbClr val="FF313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р</a:t>
            </a:r>
            <a:r>
              <a:rPr lang="ru-RU" sz="2100" b="1" u="sng" dirty="0" smtClean="0">
                <a:solidFill>
                  <a:srgbClr val="FF313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езультат </a:t>
            </a:r>
          </a:p>
          <a:p>
            <a:r>
              <a:rPr lang="ru-RU" sz="2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Gabriola" panose="04040605051002020D02" pitchFamily="82" charset="0"/>
              </a:rPr>
              <a:t>ОПЕРАТИВНОЕ ПРИНЯТИЕ </a:t>
            </a:r>
            <a:endParaRPr lang="ru-RU" sz="2000" b="1" dirty="0" smtClean="0">
              <a:solidFill>
                <a:schemeClr val="tx1">
                  <a:lumMod val="65000"/>
                  <a:lumOff val="35000"/>
                </a:schemeClr>
              </a:solidFill>
              <a:latin typeface="Gabriola" panose="04040605051002020D02" pitchFamily="82" charset="0"/>
            </a:endParaRPr>
          </a:p>
          <a:p>
            <a:r>
              <a:rPr lang="ru-RU" sz="20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Gabriola" panose="04040605051002020D02" pitchFamily="82" charset="0"/>
              </a:rPr>
              <a:t>ПРАВОВЫХ </a:t>
            </a:r>
            <a:r>
              <a:rPr lang="ru-RU" sz="2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Gabriola" panose="04040605051002020D02" pitchFamily="82" charset="0"/>
              </a:rPr>
              <a:t>АКТОВ</a:t>
            </a:r>
          </a:p>
        </p:txBody>
      </p:sp>
      <p:sp>
        <p:nvSpPr>
          <p:cNvPr id="35" name="Стрелка вниз 34"/>
          <p:cNvSpPr/>
          <p:nvPr/>
        </p:nvSpPr>
        <p:spPr>
          <a:xfrm>
            <a:off x="8479794" y="3062980"/>
            <a:ext cx="874132" cy="269995"/>
          </a:xfrm>
          <a:prstGeom prst="downArrow">
            <a:avLst/>
          </a:prstGeom>
          <a:solidFill>
            <a:schemeClr val="bg1">
              <a:lumMod val="95000"/>
            </a:schemeClr>
          </a:solidFill>
          <a:ln w="28575">
            <a:solidFill>
              <a:srgbClr val="1990B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0" name="Стрелка вниз 69"/>
          <p:cNvSpPr/>
          <p:nvPr/>
        </p:nvSpPr>
        <p:spPr>
          <a:xfrm>
            <a:off x="8485576" y="4814576"/>
            <a:ext cx="874132" cy="269995"/>
          </a:xfrm>
          <a:prstGeom prst="downArrow">
            <a:avLst/>
          </a:prstGeom>
          <a:solidFill>
            <a:schemeClr val="bg1">
              <a:lumMod val="95000"/>
            </a:schemeClr>
          </a:solidFill>
          <a:ln w="28575">
            <a:solidFill>
              <a:srgbClr val="1990B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75942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" name="Рисунок 43"/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Blur radius="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360" t="-857" r="30201" b="44526"/>
          <a:stretch/>
        </p:blipFill>
        <p:spPr>
          <a:xfrm>
            <a:off x="-29981" y="1285336"/>
            <a:ext cx="12209585" cy="5572664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59" t="6755" r="5072"/>
          <a:stretch/>
        </p:blipFill>
        <p:spPr>
          <a:xfrm>
            <a:off x="-17585" y="5"/>
            <a:ext cx="12209585" cy="1575980"/>
          </a:xfrm>
          <a:prstGeom prst="rect">
            <a:avLst/>
          </a:prstGeom>
        </p:spPr>
      </p:pic>
      <p:sp>
        <p:nvSpPr>
          <p:cNvPr id="10" name="Прямоугольник 9"/>
          <p:cNvSpPr/>
          <p:nvPr/>
        </p:nvSpPr>
        <p:spPr>
          <a:xfrm>
            <a:off x="892688" y="377812"/>
            <a:ext cx="10853598" cy="5539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3000" b="1" dirty="0" smtClean="0">
                <a:solidFill>
                  <a:schemeClr val="bg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ЛУЧШИЕ ПРАКТИКИ</a:t>
            </a:r>
            <a:endParaRPr lang="ru-RU" sz="3000" b="1" dirty="0">
              <a:solidFill>
                <a:schemeClr val="bg1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6" name="Прямоугольник 35"/>
          <p:cNvSpPr/>
          <p:nvPr/>
        </p:nvSpPr>
        <p:spPr>
          <a:xfrm>
            <a:off x="11625762" y="6287971"/>
            <a:ext cx="566694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2800" dirty="0" smtClean="0">
                <a:solidFill>
                  <a:srgbClr val="59595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 panose="020F0502020204030204" pitchFamily="34" charset="0"/>
                <a:cs typeface="Times New Roman" panose="02020603050405020304" pitchFamily="18" charset="0"/>
              </a:rPr>
              <a:t>13</a:t>
            </a:r>
            <a:endParaRPr lang="ru-RU" sz="2800" dirty="0">
              <a:solidFill>
                <a:srgbClr val="59595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pSp>
        <p:nvGrpSpPr>
          <p:cNvPr id="19" name="Группа 18"/>
          <p:cNvGrpSpPr/>
          <p:nvPr/>
        </p:nvGrpSpPr>
        <p:grpSpPr>
          <a:xfrm>
            <a:off x="148699" y="5264727"/>
            <a:ext cx="2326646" cy="1671782"/>
            <a:chOff x="6142112" y="2130355"/>
            <a:chExt cx="2051503" cy="1709245"/>
          </a:xfrm>
        </p:grpSpPr>
        <p:sp>
          <p:nvSpPr>
            <p:cNvPr id="23" name="Прямоугольник 22"/>
            <p:cNvSpPr/>
            <p:nvPr/>
          </p:nvSpPr>
          <p:spPr>
            <a:xfrm>
              <a:off x="6162203" y="2130355"/>
              <a:ext cx="2031412" cy="170924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28" name="Рисунок 27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27485"/>
            <a:stretch/>
          </p:blipFill>
          <p:spPr>
            <a:xfrm>
              <a:off x="6264264" y="2264321"/>
              <a:ext cx="1801753" cy="1490784"/>
            </a:xfrm>
            <a:prstGeom prst="rect">
              <a:avLst/>
            </a:prstGeom>
          </p:spPr>
        </p:pic>
        <p:sp>
          <p:nvSpPr>
            <p:cNvPr id="29" name="Прямоугольник 28"/>
            <p:cNvSpPr/>
            <p:nvPr/>
          </p:nvSpPr>
          <p:spPr>
            <a:xfrm>
              <a:off x="6142112" y="2138034"/>
              <a:ext cx="2051503" cy="1701566"/>
            </a:xfrm>
            <a:prstGeom prst="rect">
              <a:avLst/>
            </a:prstGeom>
            <a:solidFill>
              <a:srgbClr val="EFEFEF">
                <a:alpha val="16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40" name="Прямоугольник 39"/>
          <p:cNvSpPr/>
          <p:nvPr/>
        </p:nvSpPr>
        <p:spPr>
          <a:xfrm>
            <a:off x="5971372" y="2748354"/>
            <a:ext cx="3800020" cy="53290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</a:pPr>
            <a:endParaRPr lang="ru-RU" sz="2700" b="1" dirty="0">
              <a:solidFill>
                <a:schemeClr val="bg1"/>
              </a:solidFill>
              <a:ea typeface="Calibri" panose="020F0502020204030204" pitchFamily="34" charset="0"/>
              <a:cs typeface="Cambria" panose="02040503050406030204" pitchFamily="18" charset="0"/>
            </a:endParaRPr>
          </a:p>
        </p:txBody>
      </p:sp>
      <p:sp>
        <p:nvSpPr>
          <p:cNvPr id="45" name="Прямоугольник 44"/>
          <p:cNvSpPr/>
          <p:nvPr/>
        </p:nvSpPr>
        <p:spPr>
          <a:xfrm>
            <a:off x="5772594" y="1761574"/>
            <a:ext cx="3794737" cy="1615827"/>
          </a:xfrm>
          <a:prstGeom prst="rect">
            <a:avLst/>
          </a:prstGeom>
          <a:solidFill>
            <a:srgbClr val="EFEFEF">
              <a:alpha val="73000"/>
            </a:srgbClr>
          </a:solidFill>
        </p:spPr>
        <p:txBody>
          <a:bodyPr wrap="square">
            <a:spAutoFit/>
          </a:bodyPr>
          <a:lstStyle/>
          <a:p>
            <a:pPr algn="ctr"/>
            <a:r>
              <a:rPr lang="ru-RU" sz="7500" b="1" dirty="0">
                <a:solidFill>
                  <a:srgbClr val="F7655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5</a:t>
            </a:r>
          </a:p>
          <a:p>
            <a:pPr algn="ctr"/>
            <a:r>
              <a:rPr lang="ru-RU" sz="2400" b="1" dirty="0">
                <a:solidFill>
                  <a:schemeClr val="tx1">
                    <a:lumMod val="65000"/>
                    <a:lumOff val="35000"/>
                  </a:schemeClr>
                </a:solidFill>
                <a:ea typeface="Calibri" panose="020F0502020204030204" pitchFamily="34" charset="0"/>
                <a:cs typeface="Cambria" panose="02040503050406030204" pitchFamily="18" charset="0"/>
              </a:rPr>
              <a:t>заключений об ОРВ</a:t>
            </a:r>
          </a:p>
        </p:txBody>
      </p:sp>
      <p:sp>
        <p:nvSpPr>
          <p:cNvPr id="47" name="Прямоугольник 46"/>
          <p:cNvSpPr/>
          <p:nvPr/>
        </p:nvSpPr>
        <p:spPr>
          <a:xfrm>
            <a:off x="7096650" y="4862667"/>
            <a:ext cx="3800020" cy="53290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</a:pPr>
            <a:endParaRPr lang="ru-RU" sz="2700" b="1" dirty="0">
              <a:solidFill>
                <a:schemeClr val="bg1"/>
              </a:solidFill>
              <a:ea typeface="Calibri" panose="020F0502020204030204" pitchFamily="34" charset="0"/>
              <a:cs typeface="Cambria" panose="02040503050406030204" pitchFamily="18" charset="0"/>
            </a:endParaRPr>
          </a:p>
        </p:txBody>
      </p:sp>
      <p:sp>
        <p:nvSpPr>
          <p:cNvPr id="48" name="Прямоугольник 47"/>
          <p:cNvSpPr/>
          <p:nvPr/>
        </p:nvSpPr>
        <p:spPr>
          <a:xfrm>
            <a:off x="6904298" y="3880001"/>
            <a:ext cx="3794737" cy="1615827"/>
          </a:xfrm>
          <a:prstGeom prst="rect">
            <a:avLst/>
          </a:prstGeom>
          <a:solidFill>
            <a:srgbClr val="EFEFEF">
              <a:alpha val="73000"/>
            </a:srgbClr>
          </a:solidFill>
        </p:spPr>
        <p:txBody>
          <a:bodyPr wrap="square">
            <a:spAutoFit/>
          </a:bodyPr>
          <a:lstStyle/>
          <a:p>
            <a:pPr algn="ctr"/>
            <a:r>
              <a:rPr lang="ru-RU" sz="7500" b="1" dirty="0" smtClean="0">
                <a:solidFill>
                  <a:srgbClr val="F7655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1</a:t>
            </a:r>
            <a:endParaRPr lang="ru-RU" sz="7500" b="1" dirty="0">
              <a:solidFill>
                <a:srgbClr val="F7655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Sans" panose="020B0604020202020204" pitchFamily="34" charset="0"/>
              <a:ea typeface="Liberation Sans" panose="020B0604020202020204" pitchFamily="34" charset="0"/>
              <a:cs typeface="Liberation Sans" panose="020B0604020202020204" pitchFamily="34" charset="0"/>
            </a:endParaRPr>
          </a:p>
          <a:p>
            <a:pPr algn="ctr"/>
            <a:r>
              <a:rPr lang="ru-RU" sz="2400" b="1" dirty="0" smtClean="0">
                <a:solidFill>
                  <a:schemeClr val="tx1">
                    <a:lumMod val="65000"/>
                    <a:lumOff val="35000"/>
                  </a:schemeClr>
                </a:solidFill>
                <a:ea typeface="Calibri" panose="020F0502020204030204" pitchFamily="34" charset="0"/>
                <a:cs typeface="Cambria" panose="02040503050406030204" pitchFamily="18" charset="0"/>
              </a:rPr>
              <a:t>заключение </a:t>
            </a:r>
            <a:r>
              <a:rPr lang="ru-RU" sz="2400" b="1" dirty="0">
                <a:solidFill>
                  <a:schemeClr val="tx1">
                    <a:lumMod val="65000"/>
                    <a:lumOff val="35000"/>
                  </a:schemeClr>
                </a:solidFill>
                <a:ea typeface="Calibri" panose="020F0502020204030204" pitchFamily="34" charset="0"/>
                <a:cs typeface="Cambria" panose="02040503050406030204" pitchFamily="18" charset="0"/>
              </a:rPr>
              <a:t>об </a:t>
            </a:r>
            <a:r>
              <a:rPr lang="ru-RU" sz="2400" b="1" dirty="0" smtClean="0">
                <a:solidFill>
                  <a:schemeClr val="tx1">
                    <a:lumMod val="65000"/>
                    <a:lumOff val="35000"/>
                  </a:schemeClr>
                </a:solidFill>
                <a:ea typeface="Calibri" panose="020F0502020204030204" pitchFamily="34" charset="0"/>
                <a:cs typeface="Cambria" panose="02040503050406030204" pitchFamily="18" charset="0"/>
              </a:rPr>
              <a:t>экспертизе</a:t>
            </a:r>
            <a:endParaRPr lang="ru-RU" sz="2400" b="1" dirty="0">
              <a:solidFill>
                <a:schemeClr val="tx1">
                  <a:lumMod val="65000"/>
                  <a:lumOff val="35000"/>
                </a:schemeClr>
              </a:solidFill>
              <a:ea typeface="Calibri" panose="020F0502020204030204" pitchFamily="34" charset="0"/>
              <a:cs typeface="Cambria" panose="02040503050406030204" pitchFamily="18" charset="0"/>
            </a:endParaRPr>
          </a:p>
        </p:txBody>
      </p:sp>
      <p:sp>
        <p:nvSpPr>
          <p:cNvPr id="50" name="Прямоугольник 49"/>
          <p:cNvSpPr/>
          <p:nvPr/>
        </p:nvSpPr>
        <p:spPr>
          <a:xfrm>
            <a:off x="5759742" y="3383298"/>
            <a:ext cx="3807589" cy="369332"/>
          </a:xfrm>
          <a:prstGeom prst="rect">
            <a:avLst/>
          </a:prstGeom>
          <a:solidFill>
            <a:srgbClr val="F76559">
              <a:alpha val="83000"/>
            </a:srgbClr>
          </a:solidFill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 panose="020F0502020204030204" pitchFamily="34" charset="0"/>
                <a:cs typeface="Cambria" panose="02040503050406030204" pitchFamily="18" charset="0"/>
              </a:rPr>
              <a:t>2021 год</a:t>
            </a:r>
            <a:endParaRPr lang="ru-RU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Calibri" panose="020F0502020204030204" pitchFamily="34" charset="0"/>
              <a:cs typeface="Cambria" panose="02040503050406030204" pitchFamily="18" charset="0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6897873" y="5495828"/>
            <a:ext cx="3807589" cy="369332"/>
          </a:xfrm>
          <a:prstGeom prst="rect">
            <a:avLst/>
          </a:prstGeom>
          <a:solidFill>
            <a:srgbClr val="F76559">
              <a:alpha val="83000"/>
            </a:srgbClr>
          </a:solidFill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 panose="020F0502020204030204" pitchFamily="34" charset="0"/>
                <a:cs typeface="Cambria" panose="02040503050406030204" pitchFamily="18" charset="0"/>
              </a:rPr>
              <a:t>2022 год</a:t>
            </a:r>
            <a:endParaRPr lang="ru-RU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Calibri" panose="020F0502020204030204" pitchFamily="34" charset="0"/>
              <a:cs typeface="Cambria" panose="02040503050406030204" pitchFamily="18" charset="0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1431633" y="1838909"/>
            <a:ext cx="4062082" cy="3539430"/>
          </a:xfrm>
          <a:prstGeom prst="rect">
            <a:avLst/>
          </a:prstGeom>
          <a:solidFill>
            <a:schemeClr val="bg1">
              <a:lumMod val="95000"/>
            </a:schemeClr>
          </a:solidFill>
          <a:ln w="19050">
            <a:solidFill>
              <a:srgbClr val="1990BA"/>
            </a:solidFill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ctr"/>
            <a:r>
              <a:rPr lang="ru-RU" sz="3000" b="1" u="sng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Gabriola" panose="04040605051002020D02" pitchFamily="82" charset="0"/>
              </a:rPr>
              <a:t>город </a:t>
            </a:r>
            <a:r>
              <a:rPr lang="ru-RU" sz="3000" b="1" u="sng" dirty="0">
                <a:solidFill>
                  <a:schemeClr val="tx1">
                    <a:lumMod val="65000"/>
                    <a:lumOff val="35000"/>
                  </a:schemeClr>
                </a:solidFill>
                <a:latin typeface="Gabriola" panose="04040605051002020D02" pitchFamily="82" charset="0"/>
              </a:rPr>
              <a:t>Нижневартовск</a:t>
            </a:r>
            <a:r>
              <a:rPr lang="ru-RU" sz="3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Gabriola" panose="04040605051002020D02" pitchFamily="82" charset="0"/>
              </a:rPr>
              <a:t> </a:t>
            </a:r>
            <a:r>
              <a:rPr lang="ru-RU" sz="30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Gabriola" panose="04040605051002020D02" pitchFamily="82" charset="0"/>
              </a:rPr>
              <a:t> </a:t>
            </a:r>
          </a:p>
          <a:p>
            <a:pPr algn="ctr"/>
            <a:r>
              <a:rPr lang="ru-RU" sz="25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Gabriola" panose="04040605051002020D02" pitchFamily="82" charset="0"/>
              </a:rPr>
              <a:t>ежегодно</a:t>
            </a:r>
            <a:r>
              <a:rPr lang="ru-RU" sz="24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Gabriola" panose="04040605051002020D02" pitchFamily="82" charset="0"/>
              </a:rPr>
              <a:t> </a:t>
            </a:r>
            <a:r>
              <a:rPr lang="ru-RU" sz="25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Gabriola" panose="04040605051002020D02" pitchFamily="82" charset="0"/>
              </a:rPr>
              <a:t>отмечается </a:t>
            </a:r>
            <a:endParaRPr lang="ru-RU" sz="2500" b="1" dirty="0" smtClean="0">
              <a:solidFill>
                <a:schemeClr val="tx1">
                  <a:lumMod val="65000"/>
                  <a:lumOff val="35000"/>
                </a:schemeClr>
              </a:solidFill>
              <a:latin typeface="Gabriola" panose="04040605051002020D02" pitchFamily="82" charset="0"/>
            </a:endParaRPr>
          </a:p>
          <a:p>
            <a:pPr algn="ctr"/>
            <a:r>
              <a:rPr lang="ru-RU" sz="24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Gabriola" panose="04040605051002020D02" pitchFamily="82" charset="0"/>
              </a:rPr>
              <a:t>среди </a:t>
            </a:r>
            <a:r>
              <a:rPr lang="ru-RU" sz="24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Gabriola" panose="04040605051002020D02" pitchFamily="82" charset="0"/>
              </a:rPr>
              <a:t>муниципальных образований </a:t>
            </a:r>
            <a:endParaRPr lang="ru-RU" sz="2400" b="1" dirty="0" smtClean="0">
              <a:solidFill>
                <a:schemeClr val="tx1">
                  <a:lumMod val="65000"/>
                  <a:lumOff val="35000"/>
                </a:schemeClr>
              </a:solidFill>
              <a:latin typeface="Gabriola" panose="04040605051002020D02" pitchFamily="82" charset="0"/>
            </a:endParaRPr>
          </a:p>
          <a:p>
            <a:pPr algn="ctr"/>
            <a:r>
              <a:rPr lang="ru-RU" sz="24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Gabriola" panose="04040605051002020D02" pitchFamily="82" charset="0"/>
              </a:rPr>
              <a:t>автономного </a:t>
            </a:r>
            <a:r>
              <a:rPr lang="ru-RU" sz="24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Gabriola" panose="04040605051002020D02" pitchFamily="82" charset="0"/>
              </a:rPr>
              <a:t>округа, </a:t>
            </a:r>
            <a:endParaRPr lang="ru-RU" sz="2400" b="1" dirty="0" smtClean="0">
              <a:solidFill>
                <a:schemeClr val="tx1">
                  <a:lumMod val="65000"/>
                  <a:lumOff val="35000"/>
                </a:schemeClr>
              </a:solidFill>
              <a:latin typeface="Gabriola" panose="04040605051002020D02" pitchFamily="82" charset="0"/>
            </a:endParaRPr>
          </a:p>
          <a:p>
            <a:pPr algn="ctr"/>
            <a:r>
              <a:rPr lang="ru-RU" sz="24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Gabriola" panose="04040605051002020D02" pitchFamily="82" charset="0"/>
              </a:rPr>
              <a:t>добившихся </a:t>
            </a:r>
            <a:r>
              <a:rPr lang="ru-RU" sz="2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Gabriola" panose="04040605051002020D02" pitchFamily="82" charset="0"/>
              </a:rPr>
              <a:t>значительных успехов </a:t>
            </a:r>
            <a:endParaRPr lang="ru-RU" sz="2400" b="1" dirty="0" smtClean="0">
              <a:solidFill>
                <a:schemeClr val="tx1">
                  <a:lumMod val="65000"/>
                  <a:lumOff val="35000"/>
                </a:schemeClr>
              </a:solidFill>
              <a:latin typeface="Gabriola" panose="04040605051002020D02" pitchFamily="82" charset="0"/>
            </a:endParaRPr>
          </a:p>
          <a:p>
            <a:pPr algn="ctr"/>
            <a:r>
              <a:rPr lang="ru-RU" sz="24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Gabriola" panose="04040605051002020D02" pitchFamily="82" charset="0"/>
              </a:rPr>
              <a:t>по </a:t>
            </a:r>
            <a:r>
              <a:rPr lang="ru-RU" sz="2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Gabriola" panose="04040605051002020D02" pitchFamily="82" charset="0"/>
              </a:rPr>
              <a:t>эффективному взаимодействию </a:t>
            </a:r>
            <a:endParaRPr lang="ru-RU" sz="2400" b="1" dirty="0" smtClean="0">
              <a:solidFill>
                <a:schemeClr val="tx1">
                  <a:lumMod val="65000"/>
                  <a:lumOff val="35000"/>
                </a:schemeClr>
              </a:solidFill>
              <a:latin typeface="Gabriola" panose="04040605051002020D02" pitchFamily="82" charset="0"/>
            </a:endParaRPr>
          </a:p>
          <a:p>
            <a:pPr algn="ctr"/>
            <a:r>
              <a:rPr lang="ru-RU" sz="24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Gabriola" panose="04040605051002020D02" pitchFamily="82" charset="0"/>
              </a:rPr>
              <a:t>с </a:t>
            </a:r>
            <a:r>
              <a:rPr lang="ru-RU" sz="2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Gabriola" panose="04040605051002020D02" pitchFamily="82" charset="0"/>
              </a:rPr>
              <a:t>бизнес-сообществом, </a:t>
            </a:r>
            <a:endParaRPr lang="ru-RU" sz="2400" b="1" dirty="0" smtClean="0">
              <a:solidFill>
                <a:schemeClr val="tx1">
                  <a:lumMod val="65000"/>
                  <a:lumOff val="35000"/>
                </a:schemeClr>
              </a:solidFill>
              <a:latin typeface="Gabriola" panose="04040605051002020D02" pitchFamily="82" charset="0"/>
            </a:endParaRPr>
          </a:p>
          <a:p>
            <a:pPr algn="ctr"/>
            <a:r>
              <a:rPr lang="ru-RU" sz="24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Gabriola" panose="04040605051002020D02" pitchFamily="82" charset="0"/>
              </a:rPr>
              <a:t>а </a:t>
            </a:r>
            <a:r>
              <a:rPr lang="ru-RU" sz="2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Gabriola" panose="04040605051002020D02" pitchFamily="82" charset="0"/>
              </a:rPr>
              <a:t>также в "лучших практиках" </a:t>
            </a:r>
            <a:endParaRPr lang="ru-RU" sz="2400" b="1" dirty="0" smtClean="0">
              <a:solidFill>
                <a:schemeClr val="tx1">
                  <a:lumMod val="65000"/>
                  <a:lumOff val="35000"/>
                </a:schemeClr>
              </a:solidFill>
              <a:latin typeface="Gabriola" panose="04040605051002020D02" pitchFamily="82" charset="0"/>
            </a:endParaRPr>
          </a:p>
          <a:p>
            <a:pPr algn="ctr"/>
            <a:r>
              <a:rPr lang="ru-RU" sz="24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Gabriola" panose="04040605051002020D02" pitchFamily="82" charset="0"/>
              </a:rPr>
              <a:t>проведения </a:t>
            </a:r>
            <a:r>
              <a:rPr lang="ru-RU" sz="2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Gabriola" panose="04040605051002020D02" pitchFamily="82" charset="0"/>
              </a:rPr>
              <a:t>ОРВ </a:t>
            </a:r>
          </a:p>
        </p:txBody>
      </p:sp>
    </p:spTree>
    <p:extLst>
      <p:ext uri="{BB962C8B-B14F-4D97-AF65-F5344CB8AC3E}">
        <p14:creationId xmlns:p14="http://schemas.microsoft.com/office/powerpoint/2010/main" val="17469740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5384</TotalTime>
  <Words>1205</Words>
  <Application>Microsoft Office PowerPoint</Application>
  <PresentationFormat>Широкоэкранный</PresentationFormat>
  <Paragraphs>227</Paragraphs>
  <Slides>13</Slides>
  <Notes>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8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22" baseType="lpstr">
      <vt:lpstr>Arial</vt:lpstr>
      <vt:lpstr>Calibri</vt:lpstr>
      <vt:lpstr>Calibri Light</vt:lpstr>
      <vt:lpstr>Cambria</vt:lpstr>
      <vt:lpstr>Gabriola</vt:lpstr>
      <vt:lpstr>Liberation Sans</vt:lpstr>
      <vt:lpstr>Times New Roman</vt:lpstr>
      <vt:lpstr>Wingdings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Шебуняева Ксения Олеговна</dc:creator>
  <cp:lastModifiedBy>Шебуняева Ксения Олеговна</cp:lastModifiedBy>
  <cp:revision>707</cp:revision>
  <dcterms:created xsi:type="dcterms:W3CDTF">2020-10-16T05:51:13Z</dcterms:created>
  <dcterms:modified xsi:type="dcterms:W3CDTF">2022-04-28T07:43:56Z</dcterms:modified>
</cp:coreProperties>
</file>